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6"/>
  </p:notesMasterIdLst>
  <p:handoutMasterIdLst>
    <p:handoutMasterId r:id="rId17"/>
  </p:handoutMasterIdLst>
  <p:sldIdLst>
    <p:sldId id="256" r:id="rId2"/>
    <p:sldId id="282" r:id="rId3"/>
    <p:sldId id="294" r:id="rId4"/>
    <p:sldId id="285" r:id="rId5"/>
    <p:sldId id="293" r:id="rId6"/>
    <p:sldId id="292" r:id="rId7"/>
    <p:sldId id="284" r:id="rId8"/>
    <p:sldId id="286" r:id="rId9"/>
    <p:sldId id="297" r:id="rId10"/>
    <p:sldId id="287" r:id="rId11"/>
    <p:sldId id="298" r:id="rId12"/>
    <p:sldId id="299" r:id="rId13"/>
    <p:sldId id="300" r:id="rId14"/>
    <p:sldId id="291" r:id="rId1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48" autoAdjust="0"/>
  </p:normalViewPr>
  <p:slideViewPr>
    <p:cSldViewPr>
      <p:cViewPr varScale="1">
        <p:scale>
          <a:sx n="78" d="100"/>
          <a:sy n="78" d="100"/>
        </p:scale>
        <p:origin x="110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92" y="-96"/>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atin typeface="Arial" charset="0"/>
              </a:defRPr>
            </a:lvl1pPr>
          </a:lstStyle>
          <a:p>
            <a:endParaRPr lang="en-US"/>
          </a:p>
        </p:txBody>
      </p:sp>
      <p:sp>
        <p:nvSpPr>
          <p:cNvPr id="80899" name="Rectangle 3"/>
          <p:cNvSpPr>
            <a:spLocks noGrp="1" noChangeArrowheads="1"/>
          </p:cNvSpPr>
          <p:nvPr>
            <p:ph type="dt" sz="quarter"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atin typeface="Arial" charset="0"/>
              </a:defRPr>
            </a:lvl1pPr>
          </a:lstStyle>
          <a:p>
            <a:endParaRPr lang="en-US"/>
          </a:p>
        </p:txBody>
      </p:sp>
      <p:sp>
        <p:nvSpPr>
          <p:cNvPr id="80900" name="Rectangle 4"/>
          <p:cNvSpPr>
            <a:spLocks noGrp="1" noChangeArrowheads="1"/>
          </p:cNvSpPr>
          <p:nvPr>
            <p:ph type="ftr" sz="quarter" idx="2"/>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atin typeface="Arial" charset="0"/>
              </a:defRPr>
            </a:lvl1pPr>
          </a:lstStyle>
          <a:p>
            <a:endParaRPr lang="en-US"/>
          </a:p>
        </p:txBody>
      </p:sp>
      <p:sp>
        <p:nvSpPr>
          <p:cNvPr id="80901" name="Rectangle 5"/>
          <p:cNvSpPr>
            <a:spLocks noGrp="1" noChangeArrowheads="1"/>
          </p:cNvSpPr>
          <p:nvPr>
            <p:ph type="sldNum" sz="quarter" idx="3"/>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atin typeface="Arial" charset="0"/>
              </a:defRPr>
            </a:lvl1pPr>
          </a:lstStyle>
          <a:p>
            <a:fld id="{FC5A435C-652B-4A07-9C75-5D491018638F}" type="slidenum">
              <a:rPr lang="en-US"/>
              <a:pPr/>
              <a:t>‹#›</a:t>
            </a:fld>
            <a:endParaRPr lang="en-US"/>
          </a:p>
        </p:txBody>
      </p:sp>
    </p:spTree>
    <p:extLst>
      <p:ext uri="{BB962C8B-B14F-4D97-AF65-F5344CB8AC3E}">
        <p14:creationId xmlns:p14="http://schemas.microsoft.com/office/powerpoint/2010/main" val="233641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atin typeface="Arial" charset="0"/>
              </a:defRPr>
            </a:lvl1pPr>
          </a:lstStyle>
          <a:p>
            <a:endParaRPr lang="en-US"/>
          </a:p>
        </p:txBody>
      </p:sp>
      <p:sp>
        <p:nvSpPr>
          <p:cNvPr id="106499" name="Rectangle 3"/>
          <p:cNvSpPr>
            <a:spLocks noGrp="1" noChangeArrowheads="1"/>
          </p:cNvSpPr>
          <p:nvPr>
            <p:ph type="dt" idx="1"/>
          </p:nvPr>
        </p:nvSpPr>
        <p:spPr bwMode="auto">
          <a:xfrm>
            <a:off x="3927475" y="0"/>
            <a:ext cx="3005138" cy="460375"/>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atin typeface="Arial" charset="0"/>
              </a:defRPr>
            </a:lvl1pPr>
          </a:lstStyle>
          <a:p>
            <a:endParaRPr lang="en-US"/>
          </a:p>
        </p:txBody>
      </p:sp>
      <p:sp>
        <p:nvSpPr>
          <p:cNvPr id="1065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106501"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6502" name="Rectangle 6"/>
          <p:cNvSpPr>
            <a:spLocks noGrp="1" noChangeArrowheads="1"/>
          </p:cNvSpPr>
          <p:nvPr>
            <p:ph type="ftr" sz="quarter" idx="4"/>
          </p:nvPr>
        </p:nvSpPr>
        <p:spPr bwMode="auto">
          <a:xfrm>
            <a:off x="0"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atin typeface="Arial" charset="0"/>
              </a:defRPr>
            </a:lvl1pPr>
          </a:lstStyle>
          <a:p>
            <a:endParaRPr lang="en-US"/>
          </a:p>
        </p:txBody>
      </p:sp>
      <p:sp>
        <p:nvSpPr>
          <p:cNvPr id="106503" name="Rectangle 7"/>
          <p:cNvSpPr>
            <a:spLocks noGrp="1" noChangeArrowheads="1"/>
          </p:cNvSpPr>
          <p:nvPr>
            <p:ph type="sldNum" sz="quarter" idx="5"/>
          </p:nvPr>
        </p:nvSpPr>
        <p:spPr bwMode="auto">
          <a:xfrm>
            <a:off x="3927475" y="8758238"/>
            <a:ext cx="3005138" cy="460375"/>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atin typeface="Arial" charset="0"/>
              </a:defRPr>
            </a:lvl1pPr>
          </a:lstStyle>
          <a:p>
            <a:fld id="{2BC73CB0-B2D8-412E-8D8B-9D6017618182}" type="slidenum">
              <a:rPr lang="en-US"/>
              <a:pPr/>
              <a:t>‹#›</a:t>
            </a:fld>
            <a:endParaRPr lang="en-US"/>
          </a:p>
        </p:txBody>
      </p:sp>
    </p:spTree>
    <p:extLst>
      <p:ext uri="{BB962C8B-B14F-4D97-AF65-F5344CB8AC3E}">
        <p14:creationId xmlns:p14="http://schemas.microsoft.com/office/powerpoint/2010/main" val="40494706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E17AD4-E2F0-4E55-B1B7-EFD57CD47678}" type="slidenum">
              <a:rPr lang="en-US"/>
              <a:pPr/>
              <a:t>1</a:t>
            </a:fld>
            <a:endParaRPr 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algn="ctr"/>
            <a:endParaRPr lang="en-US" b="1"/>
          </a:p>
          <a:p>
            <a:pPr algn="ctr"/>
            <a:endParaRPr lang="en-US" b="1"/>
          </a:p>
          <a:p>
            <a:pPr algn="ctr"/>
            <a:endParaRPr lang="en-US" b="1"/>
          </a:p>
          <a:p>
            <a:pPr algn="ctr"/>
            <a:endParaRPr lang="en-US" b="1"/>
          </a:p>
          <a:p>
            <a:pPr algn="ctr"/>
            <a:endParaRPr lang="en-US" b="1"/>
          </a:p>
          <a:p>
            <a:pPr algn="ctr"/>
            <a:endParaRPr lang="en-US" b="1"/>
          </a:p>
          <a:p>
            <a:pPr algn="ctr"/>
            <a:r>
              <a:rPr lang="en-US" b="1"/>
              <a:t>Counseling Flip Chart</a:t>
            </a:r>
          </a:p>
          <a:p>
            <a:pPr algn="ctr"/>
            <a:r>
              <a:rPr lang="en-US" b="1"/>
              <a:t>- Script to be used for Rapid HIV Test Counseling on Labor &amp; Deliver</a:t>
            </a:r>
          </a:p>
        </p:txBody>
      </p:sp>
    </p:spTree>
    <p:extLst>
      <p:ext uri="{BB962C8B-B14F-4D97-AF65-F5344CB8AC3E}">
        <p14:creationId xmlns:p14="http://schemas.microsoft.com/office/powerpoint/2010/main" val="3183984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01FACD-F25F-46A0-BE63-0FE5B597890D}" type="slidenum">
              <a:rPr lang="en-US"/>
              <a:pPr/>
              <a:t>10</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a:lnSpc>
                <a:spcPct val="85000"/>
              </a:lnSpc>
              <a:spcBef>
                <a:spcPct val="35000"/>
              </a:spcBef>
              <a:buFontTx/>
              <a:buChar char="•"/>
            </a:pPr>
            <a:r>
              <a:rPr lang="en-US"/>
              <a:t>Would you like some additional information about how to prevent HIV and other sexually transmitted diseases?</a:t>
            </a:r>
          </a:p>
          <a:p>
            <a:pPr>
              <a:lnSpc>
                <a:spcPct val="85000"/>
              </a:lnSpc>
              <a:spcBef>
                <a:spcPct val="35000"/>
              </a:spcBef>
              <a:buFontTx/>
              <a:buChar char="•"/>
            </a:pPr>
            <a:r>
              <a:rPr lang="en-US"/>
              <a:t>NOTE: Provide HIV/STD risk reduction information and refer for additional counseling as needed.</a:t>
            </a:r>
          </a:p>
          <a:p>
            <a:pPr>
              <a:lnSpc>
                <a:spcPct val="85000"/>
              </a:lnSpc>
              <a:spcBef>
                <a:spcPct val="35000"/>
              </a:spcBef>
              <a:buFontTx/>
              <a:buChar char="•"/>
            </a:pPr>
            <a:r>
              <a:rPr lang="en-US"/>
              <a:t>Prenatal visits are an important part of staying healthy in pregnancy and helping you have a healthy baby.</a:t>
            </a:r>
          </a:p>
        </p:txBody>
      </p:sp>
    </p:spTree>
    <p:extLst>
      <p:ext uri="{BB962C8B-B14F-4D97-AF65-F5344CB8AC3E}">
        <p14:creationId xmlns:p14="http://schemas.microsoft.com/office/powerpoint/2010/main" val="70982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F3753A-83E1-4C6B-BABC-680C114AF268}" type="slidenum">
              <a:rPr lang="en-US"/>
              <a:pPr/>
              <a:t>11</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pPr>
              <a:buFontTx/>
              <a:buChar char="•"/>
            </a:pPr>
            <a:r>
              <a:rPr lang="en-US"/>
              <a:t>NOTE: whenever possible, preliminary positive test results should be given by the patient’s physician.</a:t>
            </a:r>
          </a:p>
          <a:p>
            <a:pPr>
              <a:buFontTx/>
              <a:buChar char="•"/>
            </a:pPr>
            <a:r>
              <a:rPr lang="en-US" sz="1400"/>
              <a:t>Your HIV test was preliminary positive, which means you could have HIV infection.</a:t>
            </a:r>
          </a:p>
          <a:p>
            <a:pPr>
              <a:buFontTx/>
              <a:buChar char="•"/>
            </a:pPr>
            <a:r>
              <a:rPr lang="en-US" sz="1400"/>
              <a:t>Remember, this is a screening test. We need to send a sample of your blood to the lab for a confirmatory test (Western Blot) before we know for sure if this preliminary result is correct. </a:t>
            </a:r>
          </a:p>
          <a:p>
            <a:pPr>
              <a:buFontTx/>
              <a:buChar char="•"/>
            </a:pPr>
            <a:r>
              <a:rPr lang="en-US" sz="1400"/>
              <a:t>It will take a few days to get those results back.</a:t>
            </a:r>
          </a:p>
        </p:txBody>
      </p:sp>
    </p:spTree>
    <p:extLst>
      <p:ext uri="{BB962C8B-B14F-4D97-AF65-F5344CB8AC3E}">
        <p14:creationId xmlns:p14="http://schemas.microsoft.com/office/powerpoint/2010/main" val="175153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6CC16-E31D-4717-BF9C-11E7F13901AD}" type="slidenum">
              <a:rPr lang="en-US"/>
              <a:pPr/>
              <a:t>12</a:t>
            </a:fld>
            <a:endParaRPr 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pPr>
              <a:buFontTx/>
              <a:buChar char="•"/>
            </a:pPr>
            <a:r>
              <a:rPr lang="en-US" sz="1400"/>
              <a:t>Right now we want to make sure that you and your baby are as safe and healthy as possible.</a:t>
            </a:r>
          </a:p>
          <a:p>
            <a:pPr>
              <a:buFontTx/>
              <a:buChar char="•"/>
            </a:pPr>
            <a:r>
              <a:rPr lang="en-US" sz="1400"/>
              <a:t>We would like to give you some medicine to help protect your baby from HIV.</a:t>
            </a:r>
          </a:p>
          <a:p>
            <a:pPr>
              <a:buFontTx/>
              <a:buChar char="•"/>
            </a:pPr>
            <a:r>
              <a:rPr lang="en-US" sz="1400"/>
              <a:t>The sooner we start the medicine, the better it works to prevent transmission.</a:t>
            </a:r>
          </a:p>
          <a:p>
            <a:endParaRPr lang="en-US" sz="1400"/>
          </a:p>
          <a:p>
            <a:pPr>
              <a:buFontTx/>
              <a:buChar char="•"/>
            </a:pPr>
            <a:r>
              <a:rPr lang="en-US" sz="1400"/>
              <a:t>If it is very close to your delivery date, you may want to start taking medicine for HIV infection. </a:t>
            </a:r>
            <a:endParaRPr lang="en-US"/>
          </a:p>
        </p:txBody>
      </p:sp>
    </p:spTree>
    <p:extLst>
      <p:ext uri="{BB962C8B-B14F-4D97-AF65-F5344CB8AC3E}">
        <p14:creationId xmlns:p14="http://schemas.microsoft.com/office/powerpoint/2010/main" val="275808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9E88D-BA4D-4E02-AAB6-FC64E74CC1A8}" type="slidenum">
              <a:rPr lang="en-US"/>
              <a:pPr/>
              <a:t>13</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pPr>
              <a:buFontTx/>
              <a:buChar char="•"/>
            </a:pPr>
            <a:r>
              <a:rPr lang="en-US" sz="1400"/>
              <a:t>We recommend that you do not breastfeed unless the confirmatory test result comes back negative.</a:t>
            </a:r>
          </a:p>
          <a:p>
            <a:pPr>
              <a:buFontTx/>
              <a:buChar char="•"/>
            </a:pPr>
            <a:r>
              <a:rPr lang="en-US" sz="1600"/>
              <a:t>You and your baby will be given HIV medicine until the confirmatory test result is back. </a:t>
            </a:r>
          </a:p>
          <a:p>
            <a:pPr>
              <a:buFontTx/>
              <a:buChar char="•"/>
            </a:pPr>
            <a:r>
              <a:rPr lang="en-US" sz="1600">
                <a:solidFill>
                  <a:schemeClr val="folHlink"/>
                </a:solidFill>
              </a:rPr>
              <a:t>If that test is negative, you do not have HIV</a:t>
            </a:r>
            <a:r>
              <a:rPr lang="en-US" sz="1600"/>
              <a:t>, but you will have taken HIV medicine for a few days.</a:t>
            </a:r>
            <a:r>
              <a:rPr lang="en-US" sz="1400"/>
              <a:t> </a:t>
            </a:r>
          </a:p>
          <a:p>
            <a:pPr>
              <a:buFontTx/>
              <a:buChar char="•"/>
            </a:pPr>
            <a:r>
              <a:rPr lang="en-US" sz="1400"/>
              <a:t>However, no serious side effects have been seen in people who have taken the medicines for a short time.</a:t>
            </a:r>
          </a:p>
          <a:p>
            <a:endParaRPr lang="en-US"/>
          </a:p>
        </p:txBody>
      </p:sp>
    </p:spTree>
    <p:extLst>
      <p:ext uri="{BB962C8B-B14F-4D97-AF65-F5344CB8AC3E}">
        <p14:creationId xmlns:p14="http://schemas.microsoft.com/office/powerpoint/2010/main" val="3075817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87C4F-AC2E-4F00-A1DF-550DC0489C85}" type="slidenum">
              <a:rPr lang="en-US"/>
              <a:pPr/>
              <a:t>14</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pPr>
              <a:buFontTx/>
              <a:buChar char="•"/>
            </a:pPr>
            <a:r>
              <a:rPr lang="en-US" dirty="0"/>
              <a:t>I know people often feel scared and overwhelmed when they hear this news.</a:t>
            </a:r>
          </a:p>
          <a:p>
            <a:pPr>
              <a:buFontTx/>
              <a:buChar char="•"/>
            </a:pPr>
            <a:r>
              <a:rPr lang="en-US" dirty="0"/>
              <a:t>Can you tell me what you are feeling (thinking about) right now?</a:t>
            </a:r>
          </a:p>
          <a:p>
            <a:pPr>
              <a:buFontTx/>
              <a:buChar char="•"/>
            </a:pPr>
            <a:r>
              <a:rPr lang="en-US" dirty="0"/>
              <a:t>What questions or concerns do you have?</a:t>
            </a:r>
          </a:p>
        </p:txBody>
      </p:sp>
    </p:spTree>
    <p:extLst>
      <p:ext uri="{BB962C8B-B14F-4D97-AF65-F5344CB8AC3E}">
        <p14:creationId xmlns:p14="http://schemas.microsoft.com/office/powerpoint/2010/main" val="48787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99F91-0D5F-45FE-AD2D-E32A9270C1B2}" type="slidenum">
              <a:rPr lang="en-US"/>
              <a:pPr/>
              <a:t>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pPr>
              <a:buFontTx/>
              <a:buChar char="•"/>
            </a:pPr>
            <a:r>
              <a:rPr lang="en-US"/>
              <a:t>I would like to talk with you briefly about how HIV infection can affect a pregnancy.</a:t>
            </a:r>
          </a:p>
          <a:p>
            <a:pPr>
              <a:buFontTx/>
              <a:buChar char="•"/>
            </a:pPr>
            <a:r>
              <a:rPr lang="en-US"/>
              <a:t>Every pregnant women should know if she has HIV because she can pass the virus on to their baby.</a:t>
            </a:r>
          </a:p>
          <a:p>
            <a:pPr>
              <a:buFontTx/>
              <a:buChar char="•"/>
            </a:pPr>
            <a:r>
              <a:rPr lang="en-US"/>
              <a:t>This can happen during pregnancy, childbirth, and through breast feeding.</a:t>
            </a:r>
          </a:p>
          <a:p>
            <a:pPr>
              <a:buFontTx/>
              <a:buChar char="•"/>
            </a:pPr>
            <a:r>
              <a:rPr lang="en-US"/>
              <a:t>But, we now have medicine we can give to protect babies from getting HIV.</a:t>
            </a:r>
          </a:p>
        </p:txBody>
      </p:sp>
    </p:spTree>
    <p:extLst>
      <p:ext uri="{BB962C8B-B14F-4D97-AF65-F5344CB8AC3E}">
        <p14:creationId xmlns:p14="http://schemas.microsoft.com/office/powerpoint/2010/main" val="740985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E4115-4E65-4316-B0AA-4B29E295FB88}" type="slidenum">
              <a:rPr lang="en-US"/>
              <a:pPr/>
              <a:t>3</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pPr>
              <a:buFontTx/>
              <a:buChar char="•"/>
            </a:pPr>
            <a:r>
              <a:rPr lang="en-US"/>
              <a:t>Because of this, t</a:t>
            </a:r>
            <a:r>
              <a:rPr lang="en-US" sz="1400"/>
              <a:t>he Illinois Perinatal HIV Prevention Act requires every newborn to be tested with a rapid HIV test if the baby’s mother was not tested for HIV before delivery.</a:t>
            </a:r>
          </a:p>
          <a:p>
            <a:pPr>
              <a:buFontTx/>
              <a:buChar char="•"/>
            </a:pPr>
            <a:r>
              <a:rPr lang="en-US"/>
              <a:t>We perform a rapid HIV test on every newborn baby whose mother does not have an HIV test result in their medical record.</a:t>
            </a:r>
          </a:p>
          <a:p>
            <a:pPr>
              <a:buFontTx/>
              <a:buChar char="•"/>
            </a:pPr>
            <a:r>
              <a:rPr lang="en-US" sz="1400"/>
              <a:t>Since there is no HIV test documented in your medical records, we must run a rapid HIV screening test on your baby.</a:t>
            </a:r>
          </a:p>
          <a:p>
            <a:pPr>
              <a:buFontTx/>
              <a:buChar char="•"/>
            </a:pPr>
            <a:endParaRPr lang="en-US" sz="1400"/>
          </a:p>
          <a:p>
            <a:pPr>
              <a:buFontTx/>
              <a:buChar char="•"/>
            </a:pPr>
            <a:r>
              <a:rPr lang="en-US" sz="1400"/>
              <a:t>Add documentation</a:t>
            </a:r>
          </a:p>
        </p:txBody>
      </p:sp>
    </p:spTree>
    <p:extLst>
      <p:ext uri="{BB962C8B-B14F-4D97-AF65-F5344CB8AC3E}">
        <p14:creationId xmlns:p14="http://schemas.microsoft.com/office/powerpoint/2010/main" val="293002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4AA6A-0BC2-4F95-AE07-D26F38D63125}" type="slidenum">
              <a:rPr lang="en-US"/>
              <a:pPr/>
              <a:t>4</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pPr>
              <a:buFontTx/>
              <a:buChar char="•"/>
            </a:pPr>
            <a:r>
              <a:rPr lang="en-US" sz="1400"/>
              <a:t>The preliminary results from a rapid HIV test can be ready before you leave the hospital.</a:t>
            </a:r>
          </a:p>
          <a:p>
            <a:pPr>
              <a:buFontTx/>
              <a:buChar char="•"/>
            </a:pPr>
            <a:r>
              <a:rPr lang="en-US" sz="1400"/>
              <a:t>If the test is positive and you are near your date of delivery, you can choose to start medicine to keep you healthy and protect the baby from getting HIV during pregnancy.</a:t>
            </a:r>
          </a:p>
          <a:p>
            <a:pPr lvl="2">
              <a:buFontTx/>
              <a:buChar char="•"/>
            </a:pPr>
            <a:r>
              <a:rPr lang="en-US" sz="1400"/>
              <a:t>NOTE: The later in pregnancy a patient presents, the more urgent it would be to start HIV medicines as soon as possible.</a:t>
            </a:r>
          </a:p>
          <a:p>
            <a:pPr>
              <a:buFontTx/>
              <a:buChar char="•"/>
            </a:pPr>
            <a:r>
              <a:rPr lang="en-US" sz="1400"/>
              <a:t>The earlier medicine is started, the better it works to prevent HIV transmission.</a:t>
            </a:r>
          </a:p>
          <a:p>
            <a:pPr>
              <a:buFontTx/>
              <a:buChar char="•"/>
            </a:pPr>
            <a:endParaRPr lang="en-US" sz="1400"/>
          </a:p>
          <a:p>
            <a:r>
              <a:rPr lang="en-US" sz="1000"/>
              <a:t>If the test is positive and you are near your date of delivery, you can choose to start medicine to keep you healthy and protect the baby from getting HIV during pregnancy.</a:t>
            </a:r>
          </a:p>
          <a:p>
            <a:pPr lvl="2"/>
            <a:r>
              <a:rPr lang="en-US" sz="1400"/>
              <a:t>NOTE: The later in pregnancy a patient presents, the more urgent it would be to start HIV medicines as soon as possible.</a:t>
            </a:r>
          </a:p>
          <a:p>
            <a:endParaRPr lang="en-US" sz="1400"/>
          </a:p>
          <a:p>
            <a:endParaRPr lang="en-US"/>
          </a:p>
        </p:txBody>
      </p:sp>
    </p:spTree>
    <p:extLst>
      <p:ext uri="{BB962C8B-B14F-4D97-AF65-F5344CB8AC3E}">
        <p14:creationId xmlns:p14="http://schemas.microsoft.com/office/powerpoint/2010/main" val="306205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BB4ECB-01B0-4E0B-B5AC-827F3F1C2E70}" type="slidenum">
              <a:rPr lang="en-US"/>
              <a:pPr/>
              <a:t>5</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pPr>
              <a:buFontTx/>
              <a:buChar char="•"/>
            </a:pPr>
            <a:r>
              <a:rPr lang="en-US"/>
              <a:t>Without HIV medicine, there is about a 1 in 4 (25%) chance that a pregnant woman with HIV will pass it to her baby.</a:t>
            </a:r>
          </a:p>
          <a:p>
            <a:pPr>
              <a:buFontTx/>
              <a:buChar char="•"/>
            </a:pPr>
            <a:r>
              <a:rPr lang="en-US"/>
              <a:t>If HIV medicine is given to a pregnant woman with HIV during labor and to the baby after delivery, it can cut the chances in half that the baby will get HIV (1 in 8).</a:t>
            </a:r>
          </a:p>
          <a:p>
            <a:pPr>
              <a:buFontTx/>
              <a:buChar char="•"/>
            </a:pPr>
            <a:r>
              <a:rPr lang="en-US"/>
              <a:t>If HIV medicine is given to the mother during pregnancy and delivery and to the baby after delivery, it can reduce the chance that the baby will get HIV to much </a:t>
            </a:r>
            <a:r>
              <a:rPr lang="en-US" b="1"/>
              <a:t>less than</a:t>
            </a:r>
            <a:r>
              <a:rPr lang="en-US"/>
              <a:t> 1 in 8.</a:t>
            </a:r>
          </a:p>
          <a:p>
            <a:endParaRPr lang="en-US"/>
          </a:p>
        </p:txBody>
      </p:sp>
    </p:spTree>
    <p:extLst>
      <p:ext uri="{BB962C8B-B14F-4D97-AF65-F5344CB8AC3E}">
        <p14:creationId xmlns:p14="http://schemas.microsoft.com/office/powerpoint/2010/main" val="1306230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A520C-C47E-4F95-A913-A05C1CFAAFA4}" type="slidenum">
              <a:rPr lang="en-US"/>
              <a:pPr/>
              <a:t>6</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pPr>
              <a:buFontTx/>
              <a:buChar char="•"/>
            </a:pPr>
            <a:r>
              <a:rPr lang="en-US" sz="1400"/>
              <a:t>To do the rapid HIV test we need a small sample of your baby’s blood.</a:t>
            </a:r>
          </a:p>
          <a:p>
            <a:pPr>
              <a:buFontTx/>
              <a:buChar char="•"/>
            </a:pPr>
            <a:r>
              <a:rPr lang="en-US"/>
              <a:t>You will be given the result as soon as possible (usually within an hour or two after the blood is drawn).</a:t>
            </a:r>
          </a:p>
          <a:p>
            <a:pPr>
              <a:buFontTx/>
              <a:buChar char="•"/>
            </a:pPr>
            <a:r>
              <a:rPr lang="en-US" sz="1400"/>
              <a:t>The test result will be kept in your baby’s confidential medical record.</a:t>
            </a:r>
            <a:r>
              <a:rPr lang="en-US"/>
              <a:t> </a:t>
            </a:r>
          </a:p>
          <a:p>
            <a:pPr>
              <a:buFontTx/>
              <a:buChar char="•"/>
            </a:pPr>
            <a:r>
              <a:rPr lang="en-US"/>
              <a:t>NOTE: HIV test results should be documented in the labor and delivery and newborn pediatric charts.</a:t>
            </a:r>
          </a:p>
          <a:p>
            <a:endParaRPr lang="en-US"/>
          </a:p>
        </p:txBody>
      </p:sp>
    </p:spTree>
    <p:extLst>
      <p:ext uri="{BB962C8B-B14F-4D97-AF65-F5344CB8AC3E}">
        <p14:creationId xmlns:p14="http://schemas.microsoft.com/office/powerpoint/2010/main" val="2501195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02179E-B6A6-4A41-B5FC-1A8E528571FA}" type="slidenum">
              <a:rPr lang="en-US"/>
              <a:pPr/>
              <a:t>7</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pPr>
              <a:buFontTx/>
              <a:buChar char="•"/>
            </a:pPr>
            <a:r>
              <a:rPr lang="en-US" sz="1600"/>
              <a:t>The rapid screening test is very reliable, but it is not perfect.</a:t>
            </a:r>
          </a:p>
          <a:p>
            <a:pPr>
              <a:buFontTx/>
              <a:buChar char="•"/>
            </a:pPr>
            <a:r>
              <a:rPr lang="en-US"/>
              <a:t>A negative test result means there is no sign of HIV infection at this time.</a:t>
            </a:r>
          </a:p>
          <a:p>
            <a:pPr>
              <a:buFontTx/>
              <a:buChar char="•"/>
            </a:pPr>
            <a:r>
              <a:rPr lang="en-US"/>
              <a:t>A positive test, however ,is considered a preliminary result, which means:</a:t>
            </a:r>
          </a:p>
          <a:p>
            <a:pPr>
              <a:buFontTx/>
              <a:buChar char="•"/>
            </a:pPr>
            <a:r>
              <a:rPr lang="en-US"/>
              <a:t>Another test will need to be done to confirm the result before we can know for sure if it is correct.</a:t>
            </a:r>
          </a:p>
          <a:p>
            <a:pPr>
              <a:buFontTx/>
              <a:buChar char="•"/>
            </a:pPr>
            <a:r>
              <a:rPr lang="en-US"/>
              <a:t>It can take several days for the results of the confirmatory test to be ready.</a:t>
            </a:r>
          </a:p>
          <a:p>
            <a:pPr>
              <a:buFontTx/>
              <a:buChar char="•"/>
            </a:pPr>
            <a:r>
              <a:rPr lang="en-US" sz="1800"/>
              <a:t>In the meantime, you may decide to start medicine to protect against HIV transmission, especially if it is late in pregnancy.</a:t>
            </a:r>
            <a:endParaRPr lang="en-US"/>
          </a:p>
        </p:txBody>
      </p:sp>
    </p:spTree>
    <p:extLst>
      <p:ext uri="{BB962C8B-B14F-4D97-AF65-F5344CB8AC3E}">
        <p14:creationId xmlns:p14="http://schemas.microsoft.com/office/powerpoint/2010/main" val="1421087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3AC1E-40B4-4832-BE33-1036382BFC65}" type="slidenum">
              <a:rPr lang="en-US"/>
              <a:pPr/>
              <a:t>8</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r>
              <a:rPr lang="en-US" sz="1600" dirty="0"/>
              <a:t>HIV testing is completely voluntary, so signing a general consent form means it is okay to test for HIV unless you say you don’t want a test.</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600" dirty="0"/>
              <a:t>However, if you do not have an HIV test  before the delivery, your baby will be tested  for HIV.</a:t>
            </a:r>
            <a:endParaRPr lang="en-US" sz="1600"/>
          </a:p>
          <a:p>
            <a:endParaRPr lang="en-US" sz="1600"/>
          </a:p>
          <a:p>
            <a:endParaRPr lang="en-US" sz="1600" dirty="0"/>
          </a:p>
          <a:p>
            <a:pPr>
              <a:buFontTx/>
              <a:buChar char="•"/>
            </a:pPr>
            <a:r>
              <a:rPr lang="en-US" sz="1600" dirty="0"/>
              <a:t>Let’s read through the consent form together and ask me any questions you have before you sign it.</a:t>
            </a:r>
          </a:p>
          <a:p>
            <a:pPr>
              <a:buFontTx/>
              <a:buChar char="•"/>
            </a:pPr>
            <a:endParaRPr lang="en-US" dirty="0"/>
          </a:p>
          <a:p>
            <a:pPr>
              <a:buFontTx/>
              <a:buChar char="•"/>
            </a:pPr>
            <a:r>
              <a:rPr lang="en-US" dirty="0"/>
              <a:t>NOTE: </a:t>
            </a:r>
            <a:r>
              <a:rPr lang="en-US" dirty="0">
                <a:sym typeface="Wingdings" pitchFamily="2" charset="2"/>
              </a:rPr>
              <a:t> </a:t>
            </a:r>
            <a:r>
              <a:rPr lang="en-US" dirty="0"/>
              <a:t>STOP HERE UNTIL YOU HAVE THE RAPID TEST RESULT </a:t>
            </a:r>
            <a:r>
              <a:rPr lang="en-US" dirty="0">
                <a:sym typeface="Wingdings" pitchFamily="2" charset="2"/>
              </a:rPr>
              <a:t></a:t>
            </a:r>
            <a:endParaRPr lang="en-US" dirty="0"/>
          </a:p>
          <a:p>
            <a:endParaRPr lang="en-US" dirty="0"/>
          </a:p>
        </p:txBody>
      </p:sp>
    </p:spTree>
    <p:extLst>
      <p:ext uri="{BB962C8B-B14F-4D97-AF65-F5344CB8AC3E}">
        <p14:creationId xmlns:p14="http://schemas.microsoft.com/office/powerpoint/2010/main" val="21523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52DC4-234F-4390-ACB1-EEFF5103D684}" type="slidenum">
              <a:rPr lang="en-US"/>
              <a:pPr/>
              <a:t>9</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pPr>
              <a:lnSpc>
                <a:spcPct val="85000"/>
              </a:lnSpc>
              <a:spcBef>
                <a:spcPct val="35000"/>
              </a:spcBef>
              <a:buFontTx/>
              <a:buChar char="•"/>
            </a:pPr>
            <a:r>
              <a:rPr lang="en-US"/>
              <a:t>Your HIV test came back negative, which means there is no sign of HIV infection at this time.</a:t>
            </a:r>
          </a:p>
          <a:p>
            <a:pPr>
              <a:lnSpc>
                <a:spcPct val="85000"/>
              </a:lnSpc>
              <a:spcBef>
                <a:spcPct val="35000"/>
              </a:spcBef>
              <a:buFontTx/>
              <a:buChar char="•"/>
            </a:pPr>
            <a:r>
              <a:rPr lang="en-US"/>
              <a:t>Do you have any questions for me?</a:t>
            </a:r>
          </a:p>
          <a:p>
            <a:pPr>
              <a:lnSpc>
                <a:spcPct val="85000"/>
              </a:lnSpc>
              <a:spcBef>
                <a:spcPct val="35000"/>
              </a:spcBef>
              <a:buFontTx/>
              <a:buChar char="•"/>
            </a:pPr>
            <a:r>
              <a:rPr lang="en-US"/>
              <a:t>NOTE: Consider recommending </a:t>
            </a:r>
            <a:r>
              <a:rPr lang="en-US" b="1"/>
              <a:t>retesting</a:t>
            </a:r>
            <a:r>
              <a:rPr lang="en-US"/>
              <a:t> if the patient has ongoing risk of HIV exposure.</a:t>
            </a:r>
          </a:p>
        </p:txBody>
      </p:sp>
    </p:spTree>
    <p:extLst>
      <p:ext uri="{BB962C8B-B14F-4D97-AF65-F5344CB8AC3E}">
        <p14:creationId xmlns:p14="http://schemas.microsoft.com/office/powerpoint/2010/main" val="11859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7042" name="Rectangle 2"/>
          <p:cNvSpPr>
            <a:spLocks noGrp="1" noChangeArrowheads="1"/>
          </p:cNvSpPr>
          <p:nvPr>
            <p:ph type="ctrTitle" sz="quarter"/>
          </p:nvPr>
        </p:nvSpPr>
        <p:spPr>
          <a:xfrm>
            <a:off x="685800" y="1676400"/>
            <a:ext cx="7772400" cy="1828800"/>
          </a:xfrm>
        </p:spPr>
        <p:txBody>
          <a:bodyPr/>
          <a:lstStyle>
            <a:lvl1pPr>
              <a:defRPr sz="4000"/>
            </a:lvl1pPr>
          </a:lstStyle>
          <a:p>
            <a:r>
              <a:rPr lang="en-US"/>
              <a:t>Click to edit Master title style</a:t>
            </a:r>
          </a:p>
        </p:txBody>
      </p:sp>
      <p:sp>
        <p:nvSpPr>
          <p:cNvPr id="870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7045" name="Rectangle 5"/>
          <p:cNvSpPr>
            <a:spLocks noGrp="1" noChangeArrowheads="1"/>
          </p:cNvSpPr>
          <p:nvPr>
            <p:ph type="ftr" sz="quarter" idx="3"/>
          </p:nvPr>
        </p:nvSpPr>
        <p:spPr/>
        <p:txBody>
          <a:bodyPr/>
          <a:lstStyle>
            <a:lvl1pPr>
              <a:defRPr/>
            </a:lvl1pPr>
          </a:lstStyle>
          <a:p>
            <a:endParaRPr lang="en-US"/>
          </a:p>
        </p:txBody>
      </p:sp>
      <p:sp>
        <p:nvSpPr>
          <p:cNvPr id="87046" name="Rectangle 6"/>
          <p:cNvSpPr>
            <a:spLocks noGrp="1" noChangeArrowheads="1"/>
          </p:cNvSpPr>
          <p:nvPr>
            <p:ph type="sldNum" sz="quarter" idx="4"/>
          </p:nvPr>
        </p:nvSpPr>
        <p:spPr/>
        <p:txBody>
          <a:bodyPr/>
          <a:lstStyle>
            <a:lvl1pPr>
              <a:defRPr/>
            </a:lvl1pPr>
          </a:lstStyle>
          <a:p>
            <a:fld id="{7C4AEBCE-EB88-4FB4-90AB-A5BFF39A75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B484897-1586-4A5A-BBBB-EC749258331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7013"/>
            <a:ext cx="2079625"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125" y="227013"/>
            <a:ext cx="608647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7613450-DA77-45F9-8B04-4FDB8428914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227013"/>
            <a:ext cx="8318500" cy="914400"/>
          </a:xfrm>
        </p:spPr>
        <p:txBody>
          <a:bodyPr/>
          <a:lstStyle/>
          <a:p>
            <a:r>
              <a:rPr lang="en-US"/>
              <a:t>Click to edit Master title style</a:t>
            </a:r>
          </a:p>
        </p:txBody>
      </p:sp>
      <p:sp>
        <p:nvSpPr>
          <p:cNvPr id="3" name="Text Placeholder 2"/>
          <p:cNvSpPr>
            <a:spLocks noGrp="1"/>
          </p:cNvSpPr>
          <p:nvPr>
            <p:ph type="body" sz="half" idx="1"/>
          </p:nvPr>
        </p:nvSpPr>
        <p:spPr>
          <a:xfrm>
            <a:off x="365125" y="1279525"/>
            <a:ext cx="4083050" cy="484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0575" y="1279525"/>
            <a:ext cx="4083050" cy="484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5225"/>
            <a:ext cx="2133600" cy="476250"/>
          </a:xfrm>
        </p:spPr>
        <p:txBody>
          <a:bodyPr/>
          <a:lstStyle>
            <a:lvl1pPr>
              <a:defRPr/>
            </a:lvl1pPr>
          </a:lstStyle>
          <a:p>
            <a:fld id="{973CB421-4432-48AC-B471-ADAEDE5D7CD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227013"/>
            <a:ext cx="8318500" cy="914400"/>
          </a:xfrm>
        </p:spPr>
        <p:txBody>
          <a:bodyPr/>
          <a:lstStyle/>
          <a:p>
            <a:r>
              <a:rPr lang="en-US"/>
              <a:t>Click to edit Master title style</a:t>
            </a:r>
          </a:p>
        </p:txBody>
      </p:sp>
      <p:sp>
        <p:nvSpPr>
          <p:cNvPr id="3" name="Text Placeholder 2"/>
          <p:cNvSpPr>
            <a:spLocks noGrp="1"/>
          </p:cNvSpPr>
          <p:nvPr>
            <p:ph type="body" sz="half" idx="1"/>
          </p:nvPr>
        </p:nvSpPr>
        <p:spPr>
          <a:xfrm>
            <a:off x="365125" y="1279525"/>
            <a:ext cx="4083050" cy="484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00575" y="1279525"/>
            <a:ext cx="4083050" cy="2346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00575" y="3778250"/>
            <a:ext cx="4083050" cy="2346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1"/>
          </p:nvPr>
        </p:nvSpPr>
        <p:spPr>
          <a:xfrm>
            <a:off x="6553200" y="6245225"/>
            <a:ext cx="2133600" cy="476250"/>
          </a:xfrm>
        </p:spPr>
        <p:txBody>
          <a:bodyPr/>
          <a:lstStyle>
            <a:lvl1pPr>
              <a:defRPr/>
            </a:lvl1pPr>
          </a:lstStyle>
          <a:p>
            <a:fld id="{E4A6662B-AACD-4CA6-923F-CD55AB62A13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65125" y="227013"/>
            <a:ext cx="8318500" cy="914400"/>
          </a:xfrm>
        </p:spPr>
        <p:txBody>
          <a:bodyPr/>
          <a:lstStyle/>
          <a:p>
            <a:r>
              <a:rPr lang="en-US"/>
              <a:t>Click to edit Master title style</a:t>
            </a:r>
          </a:p>
        </p:txBody>
      </p:sp>
      <p:sp>
        <p:nvSpPr>
          <p:cNvPr id="3" name="Text Placeholder 2"/>
          <p:cNvSpPr>
            <a:spLocks noGrp="1"/>
          </p:cNvSpPr>
          <p:nvPr>
            <p:ph type="body" sz="half" idx="1"/>
          </p:nvPr>
        </p:nvSpPr>
        <p:spPr>
          <a:xfrm>
            <a:off x="365125" y="1279525"/>
            <a:ext cx="4083050" cy="4845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00575" y="1279525"/>
            <a:ext cx="4083050" cy="4845050"/>
          </a:xfrm>
        </p:spPr>
        <p:txBody>
          <a:bodyPr/>
          <a:lstStyle/>
          <a:p>
            <a:endParaRPr lang="en-US"/>
          </a:p>
        </p:txBody>
      </p:sp>
      <p:sp>
        <p:nvSpPr>
          <p:cNvPr id="5" name="Footer Placeholder 4"/>
          <p:cNvSpPr>
            <a:spLocks noGrp="1"/>
          </p:cNvSpPr>
          <p:nvPr>
            <p:ph type="ftr" sz="quarter" idx="10"/>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5225"/>
            <a:ext cx="2133600" cy="476250"/>
          </a:xfrm>
        </p:spPr>
        <p:txBody>
          <a:bodyPr/>
          <a:lstStyle>
            <a:lvl1pPr>
              <a:defRPr/>
            </a:lvl1pPr>
          </a:lstStyle>
          <a:p>
            <a:fld id="{1D1769AD-5A2F-4B83-8580-D0438535826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2484F2A-1AD0-438B-BB83-4EA43097F4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C26ED5E-04FB-49CD-9C7C-7E7F4D06C53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125" y="1279525"/>
            <a:ext cx="4083050" cy="4845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0575" y="1279525"/>
            <a:ext cx="4083050" cy="4845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1ABAD23-9585-4147-B3F0-DE1E08B80F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6308938B-62BF-4866-AFEE-A3DF146997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100D8B92-F7DE-4C60-91A1-4D2A991CED1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5DF2F693-D66C-4F59-BDAC-68D8A655D0D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1B54899-65C4-4C4F-BD40-DF076CB3BDA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DF0A987-1699-4682-8755-1B764AED94A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bwMode="auto">
          <a:xfrm>
            <a:off x="365125" y="227013"/>
            <a:ext cx="83185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6019" name="Rectangle 3"/>
          <p:cNvSpPr>
            <a:spLocks noGrp="1" noChangeArrowheads="1"/>
          </p:cNvSpPr>
          <p:nvPr>
            <p:ph type="body" idx="1"/>
          </p:nvPr>
        </p:nvSpPr>
        <p:spPr bwMode="auto">
          <a:xfrm>
            <a:off x="365125" y="1279525"/>
            <a:ext cx="8318500" cy="4845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6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86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A7595B39-3914-4C1E-B8D8-E3D3119699C4}"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Lst>
  <p:txStyles>
    <p:titleStyle>
      <a:lvl1pPr algn="l" rtl="0" fontAlgn="base">
        <a:spcBef>
          <a:spcPct val="0"/>
        </a:spcBef>
        <a:spcAft>
          <a:spcPct val="0"/>
        </a:spcAft>
        <a:defRPr sz="3600">
          <a:solidFill>
            <a:schemeClr val="folHlink"/>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2pPr>
      <a:lvl3pPr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3pPr>
      <a:lvl4pPr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4pPr>
      <a:lvl5pPr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5pPr>
      <a:lvl6pPr marL="457200"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6pPr>
      <a:lvl7pPr marL="914400"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7pPr>
      <a:lvl8pPr marL="1371600"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8pPr>
      <a:lvl9pPr marL="1828800" algn="l" rtl="0" fontAlgn="base">
        <a:spcBef>
          <a:spcPct val="0"/>
        </a:spcBef>
        <a:spcAft>
          <a:spcPct val="0"/>
        </a:spcAft>
        <a:defRPr sz="3600">
          <a:solidFill>
            <a:schemeClr val="folHlink"/>
          </a:solidFill>
          <a:effectLst>
            <a:outerShdw blurRad="38100" dist="38100" dir="2700000" algn="tl">
              <a:srgbClr val="000000"/>
            </a:outerShdw>
          </a:effectLst>
          <a:latin typeface="Arial Narrow" pitchFamily="34" charset="0"/>
        </a:defRPr>
      </a:lvl9pPr>
    </p:titleStyle>
    <p:bodyStyle>
      <a:lvl1pPr marL="342900" indent="-342900" algn="l" rtl="0" fontAlgn="base">
        <a:lnSpc>
          <a:spcPct val="90000"/>
        </a:lnSpc>
        <a:spcBef>
          <a:spcPct val="20000"/>
        </a:spcBef>
        <a:spcAft>
          <a:spcPct val="0"/>
        </a:spcAft>
        <a:buClr>
          <a:schemeClr val="hlink"/>
        </a:buClr>
        <a:buSzPct val="65000"/>
        <a:buFont typeface="Wingdings" pitchFamily="2" charset="2"/>
        <a:buBlip>
          <a:blip r:embed="rId17"/>
        </a:buBlip>
        <a:defRPr sz="3200">
          <a:solidFill>
            <a:schemeClr val="tx1"/>
          </a:solidFill>
          <a:latin typeface="+mn-lt"/>
          <a:ea typeface="+mn-ea"/>
          <a:cs typeface="+mn-cs"/>
        </a:defRPr>
      </a:lvl1pPr>
      <a:lvl2pPr marL="742950" indent="-285750" algn="l" rtl="0" fontAlgn="base">
        <a:lnSpc>
          <a:spcPct val="90000"/>
        </a:lnSpc>
        <a:spcBef>
          <a:spcPct val="20000"/>
        </a:spcBef>
        <a:spcAft>
          <a:spcPct val="0"/>
        </a:spcAft>
        <a:buClr>
          <a:schemeClr val="folHlink"/>
        </a:buClr>
        <a:buSzPct val="65000"/>
        <a:buFont typeface="Wingdings" pitchFamily="2" charset="2"/>
        <a:buChar char="n"/>
        <a:defRPr sz="2800">
          <a:solidFill>
            <a:schemeClr val="tx1"/>
          </a:solidFill>
          <a:latin typeface="+mn-lt"/>
        </a:defRPr>
      </a:lvl2pPr>
      <a:lvl3pPr marL="1143000" indent="-228600" algn="l" rtl="0" fontAlgn="base">
        <a:lnSpc>
          <a:spcPct val="90000"/>
        </a:lnSpc>
        <a:spcBef>
          <a:spcPct val="20000"/>
        </a:spcBef>
        <a:spcAft>
          <a:spcPct val="0"/>
        </a:spcAft>
        <a:buClr>
          <a:schemeClr val="hlink"/>
        </a:buClr>
        <a:buSzPct val="65000"/>
        <a:buFont typeface="Wingdings" pitchFamily="2" charset="2"/>
        <a:buChar char="n"/>
        <a:defRPr sz="2400">
          <a:solidFill>
            <a:schemeClr val="tx1"/>
          </a:solidFill>
          <a:latin typeface="+mn-lt"/>
        </a:defRPr>
      </a:lvl3pPr>
      <a:lvl4pPr marL="1600200" indent="-228600" algn="l" rtl="0" fontAlgn="base">
        <a:lnSpc>
          <a:spcPct val="90000"/>
        </a:lnSpc>
        <a:spcBef>
          <a:spcPct val="20000"/>
        </a:spcBef>
        <a:spcAft>
          <a:spcPct val="0"/>
        </a:spcAft>
        <a:buClr>
          <a:schemeClr val="folHlink"/>
        </a:buClr>
        <a:buSzPct val="65000"/>
        <a:buFont typeface="Wingdings" pitchFamily="2" charset="2"/>
        <a:buChar char="n"/>
        <a:defRPr sz="2000">
          <a:solidFill>
            <a:schemeClr val="tx1"/>
          </a:solidFill>
          <a:latin typeface="+mn-lt"/>
        </a:defRPr>
      </a:lvl4pPr>
      <a:lvl5pPr marL="2057400" indent="-228600" algn="l" rtl="0" fontAlgn="base">
        <a:lnSpc>
          <a:spcPct val="90000"/>
        </a:lnSpc>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lnSpc>
          <a:spcPct val="90000"/>
        </a:lnSpc>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lnSpc>
          <a:spcPct val="90000"/>
        </a:lnSpc>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lnSpc>
          <a:spcPct val="90000"/>
        </a:lnSpc>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lnSpc>
          <a:spcPct val="90000"/>
        </a:lnSpc>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23.wmf"/><Relationship Id="rId5" Type="http://schemas.openxmlformats.org/officeDocument/2006/relationships/image" Target="../media/image22.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24.wmf"/></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12.emf"/><Relationship Id="rId5" Type="http://schemas.openxmlformats.org/officeDocument/2006/relationships/image" Target="../media/image11.wmf"/><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image" Target="../media/image16.wmf"/><Relationship Id="rId4" Type="http://schemas.openxmlformats.org/officeDocument/2006/relationships/image" Target="../media/image15.emf"/></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19.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21.wmf"/><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0013"/>
            <a:ext cx="7772400" cy="1828800"/>
          </a:xfrm>
          <a:noFill/>
        </p:spPr>
        <p:txBody>
          <a:bodyPr/>
          <a:lstStyle/>
          <a:p>
            <a:pPr algn="ctr"/>
            <a:r>
              <a:rPr lang="en-US" sz="4800" dirty="0"/>
              <a:t>Labor and Delivery </a:t>
            </a:r>
            <a:br>
              <a:rPr lang="en-US" sz="4800" dirty="0"/>
            </a:br>
            <a:r>
              <a:rPr lang="en-US" sz="4800" dirty="0"/>
              <a:t>Rapid HIV Test Counseling</a:t>
            </a:r>
            <a:r>
              <a:rPr lang="en-US" dirty="0"/>
              <a:t> </a:t>
            </a:r>
          </a:p>
        </p:txBody>
      </p:sp>
      <p:pic>
        <p:nvPicPr>
          <p:cNvPr id="2066" name="Picture 18" descr="j0332596"/>
          <p:cNvPicPr>
            <a:picLocks noChangeAspect="1" noChangeArrowheads="1"/>
          </p:cNvPicPr>
          <p:nvPr/>
        </p:nvPicPr>
        <p:blipFill>
          <a:blip r:embed="rId3" cstate="print"/>
          <a:srcRect/>
          <a:stretch>
            <a:fillRect/>
          </a:stretch>
        </p:blipFill>
        <p:spPr bwMode="auto">
          <a:xfrm>
            <a:off x="3733800" y="3200400"/>
            <a:ext cx="1289050" cy="2320925"/>
          </a:xfrm>
          <a:prstGeom prst="rect">
            <a:avLst/>
          </a:prstGeom>
          <a:noFill/>
        </p:spPr>
      </p:pic>
      <p:sp>
        <p:nvSpPr>
          <p:cNvPr id="2" name="TextBox 1">
            <a:extLst>
              <a:ext uri="{FF2B5EF4-FFF2-40B4-BE49-F238E27FC236}">
                <a16:creationId xmlns:a16="http://schemas.microsoft.com/office/drawing/2014/main" id="{FEEEAE0C-6E4A-4D3D-93FD-9A15FFF0A842}"/>
              </a:ext>
            </a:extLst>
          </p:cNvPr>
          <p:cNvSpPr txBox="1"/>
          <p:nvPr/>
        </p:nvSpPr>
        <p:spPr>
          <a:xfrm>
            <a:off x="457200" y="5943600"/>
            <a:ext cx="8610600" cy="646331"/>
          </a:xfrm>
          <a:prstGeom prst="rect">
            <a:avLst/>
          </a:prstGeom>
          <a:noFill/>
        </p:spPr>
        <p:txBody>
          <a:bodyPr wrap="square" rtlCol="0">
            <a:spAutoFit/>
          </a:bodyPr>
          <a:lstStyle/>
          <a:p>
            <a:r>
              <a:rPr lang="en-US" b="1" dirty="0"/>
              <a:t>Disclaimer: This resource was originally developed in 2004 and may not reflect the current perinatal HIV testing law in Illinois.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t>For the Future . . .</a:t>
            </a:r>
          </a:p>
        </p:txBody>
      </p:sp>
      <p:sp>
        <p:nvSpPr>
          <p:cNvPr id="99331" name="Rectangle 3"/>
          <p:cNvSpPr>
            <a:spLocks noGrp="1" noChangeArrowheads="1"/>
          </p:cNvSpPr>
          <p:nvPr>
            <p:ph type="body" sz="half" idx="1"/>
          </p:nvPr>
        </p:nvSpPr>
        <p:spPr>
          <a:xfrm>
            <a:off x="365125" y="2012950"/>
            <a:ext cx="6764338" cy="4845050"/>
          </a:xfrm>
          <a:noFill/>
          <a:ln/>
        </p:spPr>
        <p:txBody>
          <a:bodyPr/>
          <a:lstStyle/>
          <a:p>
            <a:pPr>
              <a:lnSpc>
                <a:spcPct val="85000"/>
              </a:lnSpc>
              <a:spcBef>
                <a:spcPct val="35000"/>
              </a:spcBef>
            </a:pPr>
            <a:r>
              <a:rPr lang="en-US"/>
              <a:t>Would you like some information about how to prevent HIV and other STD’s?</a:t>
            </a:r>
          </a:p>
          <a:p>
            <a:pPr>
              <a:lnSpc>
                <a:spcPct val="85000"/>
              </a:lnSpc>
              <a:spcBef>
                <a:spcPct val="35000"/>
              </a:spcBef>
            </a:pPr>
            <a:endParaRPr lang="en-US"/>
          </a:p>
          <a:p>
            <a:pPr>
              <a:lnSpc>
                <a:spcPct val="85000"/>
              </a:lnSpc>
              <a:spcBef>
                <a:spcPct val="35000"/>
              </a:spcBef>
            </a:pPr>
            <a:endParaRPr lang="en-US"/>
          </a:p>
          <a:p>
            <a:pPr>
              <a:lnSpc>
                <a:spcPct val="85000"/>
              </a:lnSpc>
              <a:spcBef>
                <a:spcPct val="35000"/>
              </a:spcBef>
            </a:pPr>
            <a:endParaRPr lang="en-US"/>
          </a:p>
          <a:p>
            <a:pPr>
              <a:lnSpc>
                <a:spcPct val="85000"/>
              </a:lnSpc>
              <a:spcBef>
                <a:spcPct val="35000"/>
              </a:spcBef>
            </a:pPr>
            <a:r>
              <a:rPr lang="en-US"/>
              <a:t>Prenatal visits are an important part of staying healthy in pregnancy and helping you have a healthy baby.</a:t>
            </a:r>
          </a:p>
        </p:txBody>
      </p:sp>
      <p:graphicFrame>
        <p:nvGraphicFramePr>
          <p:cNvPr id="99358" name="Object 30"/>
          <p:cNvGraphicFramePr>
            <a:graphicFrameLocks noGrp="1" noChangeAspect="1"/>
          </p:cNvGraphicFramePr>
          <p:nvPr>
            <p:ph sz="quarter" idx="2"/>
          </p:nvPr>
        </p:nvGraphicFramePr>
        <p:xfrm>
          <a:off x="7391400" y="1895475"/>
          <a:ext cx="1206500" cy="1155700"/>
        </p:xfrm>
        <a:graphic>
          <a:graphicData uri="http://schemas.openxmlformats.org/presentationml/2006/ole">
            <mc:AlternateContent xmlns:mc="http://schemas.openxmlformats.org/markup-compatibility/2006">
              <mc:Choice xmlns:v="urn:schemas-microsoft-com:vml" Requires="v">
                <p:oleObj spid="_x0000_s99360" name="Clip" r:id="rId4" imgW="2490480" imgH="2385360" progId="">
                  <p:embed/>
                </p:oleObj>
              </mc:Choice>
              <mc:Fallback>
                <p:oleObj name="Clip" r:id="rId4" imgW="2490480" imgH="2385360" progId="">
                  <p:embed/>
                  <p:pic>
                    <p:nvPicPr>
                      <p:cNvPr id="0"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1895475"/>
                        <a:ext cx="1206500"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9333" name="Rectangle 5"/>
          <p:cNvSpPr>
            <a:spLocks noChangeArrowheads="1"/>
          </p:cNvSpPr>
          <p:nvPr/>
        </p:nvSpPr>
        <p:spPr bwMode="auto">
          <a:xfrm>
            <a:off x="0" y="2952750"/>
            <a:ext cx="9144000" cy="0"/>
          </a:xfrm>
          <a:prstGeom prst="rect">
            <a:avLst/>
          </a:prstGeom>
          <a:noFill/>
          <a:ln w="9525">
            <a:noFill/>
            <a:miter lim="800000"/>
            <a:headEnd/>
            <a:tailEnd/>
          </a:ln>
          <a:effectLst/>
        </p:spPr>
        <p:txBody>
          <a:bodyPr wrap="none" anchor="ctr">
            <a:spAutoFit/>
          </a:bodyPr>
          <a:lstStyle/>
          <a:p>
            <a:endParaRPr lang="en-US"/>
          </a:p>
        </p:txBody>
      </p:sp>
      <p:pic>
        <p:nvPicPr>
          <p:cNvPr id="99363" name="Picture 35" descr="v40jnj2x[1]"/>
          <p:cNvPicPr>
            <a:picLocks noChangeAspect="1" noChangeArrowheads="1"/>
          </p:cNvPicPr>
          <p:nvPr/>
        </p:nvPicPr>
        <p:blipFill>
          <a:blip r:embed="rId6" cstate="print"/>
          <a:srcRect/>
          <a:stretch>
            <a:fillRect/>
          </a:stretch>
        </p:blipFill>
        <p:spPr bwMode="auto">
          <a:xfrm>
            <a:off x="7448550" y="4876800"/>
            <a:ext cx="1119188" cy="15240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1000"/>
                                  </p:stCondLst>
                                  <p:childTnLst>
                                    <p:set>
                                      <p:cBhvr>
                                        <p:cTn id="6" dur="1" fill="hold">
                                          <p:stCondLst>
                                            <p:cond delay="0"/>
                                          </p:stCondLst>
                                        </p:cTn>
                                        <p:tgtEl>
                                          <p:spTgt spid="99358"/>
                                        </p:tgtEl>
                                        <p:attrNameLst>
                                          <p:attrName>style.visibility</p:attrName>
                                        </p:attrNameLst>
                                      </p:cBhvr>
                                      <p:to>
                                        <p:strVal val="visible"/>
                                      </p:to>
                                    </p:set>
                                    <p:anim calcmode="lin" valueType="num">
                                      <p:cBhvr additive="base">
                                        <p:cTn id="7" dur="500" fill="hold"/>
                                        <p:tgtEl>
                                          <p:spTgt spid="99358"/>
                                        </p:tgtEl>
                                        <p:attrNameLst>
                                          <p:attrName>ppt_x</p:attrName>
                                        </p:attrNameLst>
                                      </p:cBhvr>
                                      <p:tavLst>
                                        <p:tav tm="0">
                                          <p:val>
                                            <p:strVal val="1+#ppt_w/2"/>
                                          </p:val>
                                        </p:tav>
                                        <p:tav tm="100000">
                                          <p:val>
                                            <p:strVal val="#ppt_x"/>
                                          </p:val>
                                        </p:tav>
                                      </p:tavLst>
                                    </p:anim>
                                    <p:anim calcmode="lin" valueType="num">
                                      <p:cBhvr additive="base">
                                        <p:cTn id="8" dur="500" fill="hold"/>
                                        <p:tgtEl>
                                          <p:spTgt spid="993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noFill/>
        </p:spPr>
        <p:txBody>
          <a:bodyPr/>
          <a:lstStyle/>
          <a:p>
            <a:r>
              <a:rPr lang="en-US"/>
              <a:t>Your Rapid HIV Test was Preliminarily Positive</a:t>
            </a:r>
          </a:p>
        </p:txBody>
      </p:sp>
      <p:sp>
        <p:nvSpPr>
          <p:cNvPr id="169987" name="Rectangle 3"/>
          <p:cNvSpPr>
            <a:spLocks noGrp="1" noChangeArrowheads="1"/>
          </p:cNvSpPr>
          <p:nvPr>
            <p:ph type="body" sz="half" idx="1"/>
          </p:nvPr>
        </p:nvSpPr>
        <p:spPr>
          <a:xfrm>
            <a:off x="365125" y="1555750"/>
            <a:ext cx="6946900" cy="4845050"/>
          </a:xfrm>
          <a:noFill/>
          <a:ln/>
        </p:spPr>
        <p:txBody>
          <a:bodyPr/>
          <a:lstStyle/>
          <a:p>
            <a:r>
              <a:rPr lang="en-US" sz="2800"/>
              <a:t>Your HIV test was preliminarily positive, which means you </a:t>
            </a:r>
            <a:r>
              <a:rPr lang="en-US" sz="2800">
                <a:solidFill>
                  <a:schemeClr val="folHlink"/>
                </a:solidFill>
              </a:rPr>
              <a:t>could</a:t>
            </a:r>
            <a:r>
              <a:rPr lang="en-US" sz="2800"/>
              <a:t> have HIV infection.</a:t>
            </a:r>
          </a:p>
          <a:p>
            <a:pPr>
              <a:lnSpc>
                <a:spcPct val="110000"/>
              </a:lnSpc>
              <a:buFont typeface="Wingdings" pitchFamily="2" charset="2"/>
              <a:buNone/>
            </a:pPr>
            <a:endParaRPr lang="en-US" sz="2800"/>
          </a:p>
          <a:p>
            <a:r>
              <a:rPr lang="en-US" sz="2800"/>
              <a:t>Remember, this is a screening test. We need to send your blood to the lab for a </a:t>
            </a:r>
            <a:r>
              <a:rPr lang="en-US" sz="2800">
                <a:solidFill>
                  <a:schemeClr val="folHlink"/>
                </a:solidFill>
              </a:rPr>
              <a:t>confirmatory</a:t>
            </a:r>
            <a:r>
              <a:rPr lang="en-US" sz="2800"/>
              <a:t> test before we know  for sure if this preliminary result is correct.</a:t>
            </a:r>
          </a:p>
          <a:p>
            <a:pPr>
              <a:lnSpc>
                <a:spcPct val="110000"/>
              </a:lnSpc>
              <a:buFont typeface="Wingdings" pitchFamily="2" charset="2"/>
              <a:buNone/>
            </a:pPr>
            <a:endParaRPr lang="en-US" sz="2800"/>
          </a:p>
          <a:p>
            <a:r>
              <a:rPr lang="en-US" sz="2800"/>
              <a:t>It will take a few days to get those results back. It is very important for you to return for care and get these results.</a:t>
            </a:r>
          </a:p>
        </p:txBody>
      </p:sp>
      <p:grpSp>
        <p:nvGrpSpPr>
          <p:cNvPr id="169988" name="Group 4"/>
          <p:cNvGrpSpPr>
            <a:grpSpLocks/>
          </p:cNvGrpSpPr>
          <p:nvPr/>
        </p:nvGrpSpPr>
        <p:grpSpPr bwMode="auto">
          <a:xfrm>
            <a:off x="7318375" y="2667000"/>
            <a:ext cx="1520825" cy="1785938"/>
            <a:chOff x="4366" y="1584"/>
            <a:chExt cx="958" cy="1173"/>
          </a:xfrm>
        </p:grpSpPr>
        <p:sp>
          <p:nvSpPr>
            <p:cNvPr id="169989" name="AutoShape 5"/>
            <p:cNvSpPr>
              <a:spLocks noChangeAspect="1" noChangeArrowheads="1" noTextEdit="1"/>
            </p:cNvSpPr>
            <p:nvPr/>
          </p:nvSpPr>
          <p:spPr bwMode="auto">
            <a:xfrm>
              <a:off x="4368" y="1584"/>
              <a:ext cx="956" cy="1173"/>
            </a:xfrm>
            <a:prstGeom prst="rect">
              <a:avLst/>
            </a:prstGeom>
            <a:noFill/>
            <a:ln w="9525">
              <a:noFill/>
              <a:miter lim="800000"/>
              <a:headEnd/>
              <a:tailEnd/>
            </a:ln>
          </p:spPr>
          <p:txBody>
            <a:bodyPr/>
            <a:lstStyle/>
            <a:p>
              <a:endParaRPr lang="en-US"/>
            </a:p>
          </p:txBody>
        </p:sp>
        <p:sp>
          <p:nvSpPr>
            <p:cNvPr id="169990" name="Rectangle 6"/>
            <p:cNvSpPr>
              <a:spLocks noChangeArrowheads="1"/>
            </p:cNvSpPr>
            <p:nvPr/>
          </p:nvSpPr>
          <p:spPr bwMode="auto">
            <a:xfrm>
              <a:off x="4366" y="1590"/>
              <a:ext cx="44" cy="200"/>
            </a:xfrm>
            <a:prstGeom prst="rect">
              <a:avLst/>
            </a:prstGeom>
            <a:noFill/>
            <a:ln w="9525">
              <a:noFill/>
              <a:miter lim="800000"/>
              <a:headEnd/>
              <a:tailEnd/>
            </a:ln>
          </p:spPr>
          <p:txBody>
            <a:bodyPr wrap="none" lIns="0" tIns="0" rIns="0" bIns="0">
              <a:spAutoFit/>
            </a:bodyPr>
            <a:lstStyle/>
            <a:p>
              <a:pPr eaLnBrk="0" hangingPunct="0"/>
              <a:r>
                <a:rPr lang="en-US" sz="2000">
                  <a:solidFill>
                    <a:srgbClr val="000000"/>
                  </a:solidFill>
                  <a:latin typeface="Arial" charset="0"/>
                </a:rPr>
                <a:t> </a:t>
              </a:r>
              <a:endParaRPr lang="en-US"/>
            </a:p>
          </p:txBody>
        </p:sp>
        <p:sp>
          <p:nvSpPr>
            <p:cNvPr id="169991" name="Freeform 7"/>
            <p:cNvSpPr>
              <a:spLocks/>
            </p:cNvSpPr>
            <p:nvPr/>
          </p:nvSpPr>
          <p:spPr bwMode="auto">
            <a:xfrm>
              <a:off x="4693" y="1614"/>
              <a:ext cx="329" cy="148"/>
            </a:xfrm>
            <a:custGeom>
              <a:avLst/>
              <a:gdLst/>
              <a:ahLst/>
              <a:cxnLst>
                <a:cxn ang="0">
                  <a:pos x="9" y="34"/>
                </a:cxn>
                <a:cxn ang="0">
                  <a:pos x="86" y="0"/>
                </a:cxn>
                <a:cxn ang="0">
                  <a:pos x="244" y="2"/>
                </a:cxn>
                <a:cxn ang="0">
                  <a:pos x="329" y="45"/>
                </a:cxn>
                <a:cxn ang="0">
                  <a:pos x="325" y="90"/>
                </a:cxn>
                <a:cxn ang="0">
                  <a:pos x="297" y="130"/>
                </a:cxn>
                <a:cxn ang="0">
                  <a:pos x="165" y="148"/>
                </a:cxn>
                <a:cxn ang="0">
                  <a:pos x="37" y="131"/>
                </a:cxn>
                <a:cxn ang="0">
                  <a:pos x="0" y="101"/>
                </a:cxn>
                <a:cxn ang="0">
                  <a:pos x="11" y="75"/>
                </a:cxn>
                <a:cxn ang="0">
                  <a:pos x="90" y="96"/>
                </a:cxn>
                <a:cxn ang="0">
                  <a:pos x="184" y="96"/>
                </a:cxn>
                <a:cxn ang="0">
                  <a:pos x="285" y="73"/>
                </a:cxn>
                <a:cxn ang="0">
                  <a:pos x="165" y="47"/>
                </a:cxn>
                <a:cxn ang="0">
                  <a:pos x="49" y="56"/>
                </a:cxn>
                <a:cxn ang="0">
                  <a:pos x="9" y="34"/>
                </a:cxn>
              </a:cxnLst>
              <a:rect l="0" t="0" r="r" b="b"/>
              <a:pathLst>
                <a:path w="329" h="148">
                  <a:moveTo>
                    <a:pt x="9" y="34"/>
                  </a:moveTo>
                  <a:lnTo>
                    <a:pt x="86" y="0"/>
                  </a:lnTo>
                  <a:lnTo>
                    <a:pt x="244" y="2"/>
                  </a:lnTo>
                  <a:lnTo>
                    <a:pt x="329" y="45"/>
                  </a:lnTo>
                  <a:lnTo>
                    <a:pt x="325" y="90"/>
                  </a:lnTo>
                  <a:lnTo>
                    <a:pt x="297" y="130"/>
                  </a:lnTo>
                  <a:lnTo>
                    <a:pt x="165" y="148"/>
                  </a:lnTo>
                  <a:lnTo>
                    <a:pt x="37" y="131"/>
                  </a:lnTo>
                  <a:lnTo>
                    <a:pt x="0" y="101"/>
                  </a:lnTo>
                  <a:lnTo>
                    <a:pt x="11" y="75"/>
                  </a:lnTo>
                  <a:lnTo>
                    <a:pt x="90" y="96"/>
                  </a:lnTo>
                  <a:lnTo>
                    <a:pt x="184" y="96"/>
                  </a:lnTo>
                  <a:lnTo>
                    <a:pt x="285" y="73"/>
                  </a:lnTo>
                  <a:lnTo>
                    <a:pt x="165" y="47"/>
                  </a:lnTo>
                  <a:lnTo>
                    <a:pt x="49" y="56"/>
                  </a:lnTo>
                  <a:lnTo>
                    <a:pt x="9" y="34"/>
                  </a:lnTo>
                  <a:close/>
                </a:path>
              </a:pathLst>
            </a:custGeom>
            <a:solidFill>
              <a:srgbClr val="9ED8FF"/>
            </a:solidFill>
            <a:ln w="9525">
              <a:noFill/>
              <a:round/>
              <a:headEnd/>
              <a:tailEnd/>
            </a:ln>
          </p:spPr>
          <p:txBody>
            <a:bodyPr/>
            <a:lstStyle/>
            <a:p>
              <a:endParaRPr lang="en-US"/>
            </a:p>
          </p:txBody>
        </p:sp>
        <p:sp>
          <p:nvSpPr>
            <p:cNvPr id="169992" name="Freeform 8"/>
            <p:cNvSpPr>
              <a:spLocks/>
            </p:cNvSpPr>
            <p:nvPr/>
          </p:nvSpPr>
          <p:spPr bwMode="auto">
            <a:xfrm>
              <a:off x="4749" y="1665"/>
              <a:ext cx="222" cy="47"/>
            </a:xfrm>
            <a:custGeom>
              <a:avLst/>
              <a:gdLst/>
              <a:ahLst/>
              <a:cxnLst>
                <a:cxn ang="0">
                  <a:pos x="0" y="11"/>
                </a:cxn>
                <a:cxn ang="0">
                  <a:pos x="89" y="0"/>
                </a:cxn>
                <a:cxn ang="0">
                  <a:pos x="171" y="0"/>
                </a:cxn>
                <a:cxn ang="0">
                  <a:pos x="222" y="28"/>
                </a:cxn>
                <a:cxn ang="0">
                  <a:pos x="105" y="47"/>
                </a:cxn>
                <a:cxn ang="0">
                  <a:pos x="10" y="30"/>
                </a:cxn>
                <a:cxn ang="0">
                  <a:pos x="0" y="11"/>
                </a:cxn>
              </a:cxnLst>
              <a:rect l="0" t="0" r="r" b="b"/>
              <a:pathLst>
                <a:path w="222" h="47">
                  <a:moveTo>
                    <a:pt x="0" y="11"/>
                  </a:moveTo>
                  <a:lnTo>
                    <a:pt x="89" y="0"/>
                  </a:lnTo>
                  <a:lnTo>
                    <a:pt x="171" y="0"/>
                  </a:lnTo>
                  <a:lnTo>
                    <a:pt x="222" y="28"/>
                  </a:lnTo>
                  <a:lnTo>
                    <a:pt x="105" y="47"/>
                  </a:lnTo>
                  <a:lnTo>
                    <a:pt x="10" y="30"/>
                  </a:lnTo>
                  <a:lnTo>
                    <a:pt x="0" y="11"/>
                  </a:lnTo>
                  <a:close/>
                </a:path>
              </a:pathLst>
            </a:custGeom>
            <a:solidFill>
              <a:srgbClr val="EFAA00"/>
            </a:solidFill>
            <a:ln w="9525">
              <a:noFill/>
              <a:round/>
              <a:headEnd/>
              <a:tailEnd/>
            </a:ln>
          </p:spPr>
          <p:txBody>
            <a:bodyPr/>
            <a:lstStyle/>
            <a:p>
              <a:endParaRPr lang="en-US"/>
            </a:p>
          </p:txBody>
        </p:sp>
        <p:sp>
          <p:nvSpPr>
            <p:cNvPr id="169993" name="Freeform 9"/>
            <p:cNvSpPr>
              <a:spLocks/>
            </p:cNvSpPr>
            <p:nvPr/>
          </p:nvSpPr>
          <p:spPr bwMode="auto">
            <a:xfrm>
              <a:off x="4749" y="1903"/>
              <a:ext cx="213" cy="88"/>
            </a:xfrm>
            <a:custGeom>
              <a:avLst/>
              <a:gdLst/>
              <a:ahLst/>
              <a:cxnLst>
                <a:cxn ang="0">
                  <a:pos x="4" y="32"/>
                </a:cxn>
                <a:cxn ang="0">
                  <a:pos x="105" y="0"/>
                </a:cxn>
                <a:cxn ang="0">
                  <a:pos x="213" y="28"/>
                </a:cxn>
                <a:cxn ang="0">
                  <a:pos x="213" y="66"/>
                </a:cxn>
                <a:cxn ang="0">
                  <a:pos x="117" y="88"/>
                </a:cxn>
                <a:cxn ang="0">
                  <a:pos x="0" y="60"/>
                </a:cxn>
                <a:cxn ang="0">
                  <a:pos x="4" y="32"/>
                </a:cxn>
              </a:cxnLst>
              <a:rect l="0" t="0" r="r" b="b"/>
              <a:pathLst>
                <a:path w="213" h="88">
                  <a:moveTo>
                    <a:pt x="4" y="32"/>
                  </a:moveTo>
                  <a:lnTo>
                    <a:pt x="105" y="0"/>
                  </a:lnTo>
                  <a:lnTo>
                    <a:pt x="213" y="28"/>
                  </a:lnTo>
                  <a:lnTo>
                    <a:pt x="213" y="66"/>
                  </a:lnTo>
                  <a:lnTo>
                    <a:pt x="117" y="88"/>
                  </a:lnTo>
                  <a:lnTo>
                    <a:pt x="0" y="60"/>
                  </a:lnTo>
                  <a:lnTo>
                    <a:pt x="4" y="32"/>
                  </a:lnTo>
                  <a:close/>
                </a:path>
              </a:pathLst>
            </a:custGeom>
            <a:solidFill>
              <a:srgbClr val="1691FF"/>
            </a:solidFill>
            <a:ln w="9525">
              <a:noFill/>
              <a:round/>
              <a:headEnd/>
              <a:tailEnd/>
            </a:ln>
          </p:spPr>
          <p:txBody>
            <a:bodyPr/>
            <a:lstStyle/>
            <a:p>
              <a:endParaRPr lang="en-US"/>
            </a:p>
          </p:txBody>
        </p:sp>
        <p:sp>
          <p:nvSpPr>
            <p:cNvPr id="169994" name="Freeform 10"/>
            <p:cNvSpPr>
              <a:spLocks/>
            </p:cNvSpPr>
            <p:nvPr/>
          </p:nvSpPr>
          <p:spPr bwMode="auto">
            <a:xfrm>
              <a:off x="4704" y="1968"/>
              <a:ext cx="291" cy="714"/>
            </a:xfrm>
            <a:custGeom>
              <a:avLst/>
              <a:gdLst/>
              <a:ahLst/>
              <a:cxnLst>
                <a:cxn ang="0">
                  <a:pos x="0" y="0"/>
                </a:cxn>
                <a:cxn ang="0">
                  <a:pos x="100" y="30"/>
                </a:cxn>
                <a:cxn ang="0">
                  <a:pos x="213" y="4"/>
                </a:cxn>
                <a:cxn ang="0">
                  <a:pos x="218" y="638"/>
                </a:cxn>
                <a:cxn ang="0">
                  <a:pos x="166" y="726"/>
                </a:cxn>
                <a:cxn ang="0">
                  <a:pos x="100" y="743"/>
                </a:cxn>
                <a:cxn ang="0">
                  <a:pos x="30" y="710"/>
                </a:cxn>
                <a:cxn ang="0">
                  <a:pos x="0" y="631"/>
                </a:cxn>
                <a:cxn ang="0">
                  <a:pos x="0" y="0"/>
                </a:cxn>
              </a:cxnLst>
              <a:rect l="0" t="0" r="r" b="b"/>
              <a:pathLst>
                <a:path w="218" h="743">
                  <a:moveTo>
                    <a:pt x="0" y="0"/>
                  </a:moveTo>
                  <a:lnTo>
                    <a:pt x="100" y="30"/>
                  </a:lnTo>
                  <a:lnTo>
                    <a:pt x="213" y="4"/>
                  </a:lnTo>
                  <a:lnTo>
                    <a:pt x="218" y="638"/>
                  </a:lnTo>
                  <a:lnTo>
                    <a:pt x="166" y="726"/>
                  </a:lnTo>
                  <a:lnTo>
                    <a:pt x="100" y="743"/>
                  </a:lnTo>
                  <a:lnTo>
                    <a:pt x="30" y="710"/>
                  </a:lnTo>
                  <a:lnTo>
                    <a:pt x="0" y="631"/>
                  </a:lnTo>
                  <a:lnTo>
                    <a:pt x="0" y="0"/>
                  </a:lnTo>
                  <a:close/>
                </a:path>
              </a:pathLst>
            </a:custGeom>
            <a:solidFill>
              <a:srgbClr val="9ED8FF"/>
            </a:solidFill>
            <a:ln w="9525">
              <a:noFill/>
              <a:round/>
              <a:headEnd/>
              <a:tailEnd/>
            </a:ln>
          </p:spPr>
          <p:txBody>
            <a:bodyPr/>
            <a:lstStyle/>
            <a:p>
              <a:endParaRPr lang="en-US"/>
            </a:p>
          </p:txBody>
        </p:sp>
        <p:sp>
          <p:nvSpPr>
            <p:cNvPr id="169995" name="Freeform 11"/>
            <p:cNvSpPr>
              <a:spLocks/>
            </p:cNvSpPr>
            <p:nvPr/>
          </p:nvSpPr>
          <p:spPr bwMode="auto">
            <a:xfrm>
              <a:off x="4749" y="1745"/>
              <a:ext cx="216" cy="190"/>
            </a:xfrm>
            <a:custGeom>
              <a:avLst/>
              <a:gdLst/>
              <a:ahLst/>
              <a:cxnLst>
                <a:cxn ang="0">
                  <a:pos x="0" y="6"/>
                </a:cxn>
                <a:cxn ang="0">
                  <a:pos x="4" y="190"/>
                </a:cxn>
                <a:cxn ang="0">
                  <a:pos x="74" y="162"/>
                </a:cxn>
                <a:cxn ang="0">
                  <a:pos x="167" y="167"/>
                </a:cxn>
                <a:cxn ang="0">
                  <a:pos x="213" y="186"/>
                </a:cxn>
                <a:cxn ang="0">
                  <a:pos x="216" y="0"/>
                </a:cxn>
                <a:cxn ang="0">
                  <a:pos x="109" y="17"/>
                </a:cxn>
                <a:cxn ang="0">
                  <a:pos x="0" y="6"/>
                </a:cxn>
              </a:cxnLst>
              <a:rect l="0" t="0" r="r" b="b"/>
              <a:pathLst>
                <a:path w="216" h="190">
                  <a:moveTo>
                    <a:pt x="0" y="6"/>
                  </a:moveTo>
                  <a:lnTo>
                    <a:pt x="4" y="190"/>
                  </a:lnTo>
                  <a:lnTo>
                    <a:pt x="74" y="162"/>
                  </a:lnTo>
                  <a:lnTo>
                    <a:pt x="167" y="167"/>
                  </a:lnTo>
                  <a:lnTo>
                    <a:pt x="213" y="186"/>
                  </a:lnTo>
                  <a:lnTo>
                    <a:pt x="216" y="0"/>
                  </a:lnTo>
                  <a:lnTo>
                    <a:pt x="109" y="17"/>
                  </a:lnTo>
                  <a:lnTo>
                    <a:pt x="0" y="6"/>
                  </a:lnTo>
                  <a:close/>
                </a:path>
              </a:pathLst>
            </a:custGeom>
            <a:solidFill>
              <a:srgbClr val="FFFFFF"/>
            </a:solidFill>
            <a:ln w="9525">
              <a:noFill/>
              <a:round/>
              <a:headEnd/>
              <a:tailEnd/>
            </a:ln>
          </p:spPr>
          <p:txBody>
            <a:bodyPr/>
            <a:lstStyle/>
            <a:p>
              <a:endParaRPr lang="en-US"/>
            </a:p>
          </p:txBody>
        </p:sp>
        <p:sp>
          <p:nvSpPr>
            <p:cNvPr id="169996" name="Freeform 12"/>
            <p:cNvSpPr>
              <a:spLocks/>
            </p:cNvSpPr>
            <p:nvPr/>
          </p:nvSpPr>
          <p:spPr bwMode="auto">
            <a:xfrm>
              <a:off x="5033" y="1612"/>
              <a:ext cx="229" cy="145"/>
            </a:xfrm>
            <a:custGeom>
              <a:avLst/>
              <a:gdLst/>
              <a:ahLst/>
              <a:cxnLst>
                <a:cxn ang="0">
                  <a:pos x="9" y="60"/>
                </a:cxn>
                <a:cxn ang="0">
                  <a:pos x="229" y="0"/>
                </a:cxn>
                <a:cxn ang="0">
                  <a:pos x="210" y="145"/>
                </a:cxn>
                <a:cxn ang="0">
                  <a:pos x="0" y="77"/>
                </a:cxn>
                <a:cxn ang="0">
                  <a:pos x="9" y="60"/>
                </a:cxn>
              </a:cxnLst>
              <a:rect l="0" t="0" r="r" b="b"/>
              <a:pathLst>
                <a:path w="229" h="145">
                  <a:moveTo>
                    <a:pt x="9" y="60"/>
                  </a:moveTo>
                  <a:lnTo>
                    <a:pt x="229" y="0"/>
                  </a:lnTo>
                  <a:lnTo>
                    <a:pt x="210" y="145"/>
                  </a:lnTo>
                  <a:lnTo>
                    <a:pt x="0" y="77"/>
                  </a:lnTo>
                  <a:lnTo>
                    <a:pt x="9" y="60"/>
                  </a:lnTo>
                  <a:close/>
                </a:path>
              </a:pathLst>
            </a:custGeom>
            <a:solidFill>
              <a:srgbClr val="1691FF"/>
            </a:solidFill>
            <a:ln w="9525">
              <a:noFill/>
              <a:round/>
              <a:headEnd/>
              <a:tailEnd/>
            </a:ln>
          </p:spPr>
          <p:txBody>
            <a:bodyPr/>
            <a:lstStyle/>
            <a:p>
              <a:endParaRPr lang="en-US"/>
            </a:p>
          </p:txBody>
        </p:sp>
        <p:sp>
          <p:nvSpPr>
            <p:cNvPr id="169997" name="Freeform 13"/>
            <p:cNvSpPr>
              <a:spLocks/>
            </p:cNvSpPr>
            <p:nvPr/>
          </p:nvSpPr>
          <p:spPr bwMode="auto">
            <a:xfrm>
              <a:off x="4528" y="2549"/>
              <a:ext cx="249" cy="185"/>
            </a:xfrm>
            <a:custGeom>
              <a:avLst/>
              <a:gdLst/>
              <a:ahLst/>
              <a:cxnLst>
                <a:cxn ang="0">
                  <a:pos x="0" y="0"/>
                </a:cxn>
                <a:cxn ang="0">
                  <a:pos x="48" y="154"/>
                </a:cxn>
                <a:cxn ang="0">
                  <a:pos x="77" y="185"/>
                </a:cxn>
                <a:cxn ang="0">
                  <a:pos x="249" y="133"/>
                </a:cxn>
                <a:cxn ang="0">
                  <a:pos x="210" y="52"/>
                </a:cxn>
                <a:cxn ang="0">
                  <a:pos x="0" y="0"/>
                </a:cxn>
              </a:cxnLst>
              <a:rect l="0" t="0" r="r" b="b"/>
              <a:pathLst>
                <a:path w="249" h="185">
                  <a:moveTo>
                    <a:pt x="0" y="0"/>
                  </a:moveTo>
                  <a:lnTo>
                    <a:pt x="48" y="154"/>
                  </a:lnTo>
                  <a:lnTo>
                    <a:pt x="77" y="185"/>
                  </a:lnTo>
                  <a:lnTo>
                    <a:pt x="249" y="133"/>
                  </a:lnTo>
                  <a:lnTo>
                    <a:pt x="210" y="52"/>
                  </a:lnTo>
                  <a:lnTo>
                    <a:pt x="0" y="0"/>
                  </a:lnTo>
                  <a:close/>
                </a:path>
              </a:pathLst>
            </a:custGeom>
            <a:solidFill>
              <a:srgbClr val="1691FF"/>
            </a:solidFill>
            <a:ln w="9525">
              <a:noFill/>
              <a:round/>
              <a:headEnd/>
              <a:tailEnd/>
            </a:ln>
          </p:spPr>
          <p:txBody>
            <a:bodyPr/>
            <a:lstStyle/>
            <a:p>
              <a:endParaRPr lang="en-US"/>
            </a:p>
          </p:txBody>
        </p:sp>
        <p:sp>
          <p:nvSpPr>
            <p:cNvPr id="169998" name="Freeform 14"/>
            <p:cNvSpPr>
              <a:spLocks/>
            </p:cNvSpPr>
            <p:nvPr/>
          </p:nvSpPr>
          <p:spPr bwMode="auto">
            <a:xfrm>
              <a:off x="4381" y="1657"/>
              <a:ext cx="366" cy="944"/>
            </a:xfrm>
            <a:custGeom>
              <a:avLst/>
              <a:gdLst/>
              <a:ahLst/>
              <a:cxnLst>
                <a:cxn ang="0">
                  <a:pos x="325" y="0"/>
                </a:cxn>
                <a:cxn ang="0">
                  <a:pos x="111" y="13"/>
                </a:cxn>
                <a:cxn ang="0">
                  <a:pos x="53" y="182"/>
                </a:cxn>
                <a:cxn ang="0">
                  <a:pos x="13" y="595"/>
                </a:cxn>
                <a:cxn ang="0">
                  <a:pos x="0" y="802"/>
                </a:cxn>
                <a:cxn ang="0">
                  <a:pos x="79" y="856"/>
                </a:cxn>
                <a:cxn ang="0">
                  <a:pos x="357" y="944"/>
                </a:cxn>
                <a:cxn ang="0">
                  <a:pos x="366" y="522"/>
                </a:cxn>
                <a:cxn ang="0">
                  <a:pos x="361" y="92"/>
                </a:cxn>
                <a:cxn ang="0">
                  <a:pos x="318" y="66"/>
                </a:cxn>
                <a:cxn ang="0">
                  <a:pos x="325" y="0"/>
                </a:cxn>
              </a:cxnLst>
              <a:rect l="0" t="0" r="r" b="b"/>
              <a:pathLst>
                <a:path w="366" h="944">
                  <a:moveTo>
                    <a:pt x="325" y="0"/>
                  </a:moveTo>
                  <a:lnTo>
                    <a:pt x="111" y="13"/>
                  </a:lnTo>
                  <a:lnTo>
                    <a:pt x="53" y="182"/>
                  </a:lnTo>
                  <a:lnTo>
                    <a:pt x="13" y="595"/>
                  </a:lnTo>
                  <a:lnTo>
                    <a:pt x="0" y="802"/>
                  </a:lnTo>
                  <a:lnTo>
                    <a:pt x="79" y="856"/>
                  </a:lnTo>
                  <a:lnTo>
                    <a:pt x="357" y="944"/>
                  </a:lnTo>
                  <a:lnTo>
                    <a:pt x="366" y="522"/>
                  </a:lnTo>
                  <a:lnTo>
                    <a:pt x="361" y="92"/>
                  </a:lnTo>
                  <a:lnTo>
                    <a:pt x="318" y="66"/>
                  </a:lnTo>
                  <a:lnTo>
                    <a:pt x="325" y="0"/>
                  </a:lnTo>
                  <a:close/>
                </a:path>
              </a:pathLst>
            </a:custGeom>
            <a:solidFill>
              <a:srgbClr val="FFFFFF"/>
            </a:solidFill>
            <a:ln w="9525">
              <a:noFill/>
              <a:round/>
              <a:headEnd/>
              <a:tailEnd/>
            </a:ln>
          </p:spPr>
          <p:txBody>
            <a:bodyPr/>
            <a:lstStyle/>
            <a:p>
              <a:endParaRPr lang="en-US"/>
            </a:p>
          </p:txBody>
        </p:sp>
        <p:sp>
          <p:nvSpPr>
            <p:cNvPr id="169999" name="Freeform 15"/>
            <p:cNvSpPr>
              <a:spLocks/>
            </p:cNvSpPr>
            <p:nvPr/>
          </p:nvSpPr>
          <p:spPr bwMode="auto">
            <a:xfrm>
              <a:off x="4944" y="1680"/>
              <a:ext cx="344" cy="965"/>
            </a:xfrm>
            <a:custGeom>
              <a:avLst/>
              <a:gdLst/>
              <a:ahLst/>
              <a:cxnLst>
                <a:cxn ang="0">
                  <a:pos x="77" y="0"/>
                </a:cxn>
                <a:cxn ang="0">
                  <a:pos x="344" y="94"/>
                </a:cxn>
                <a:cxn ang="0">
                  <a:pos x="169" y="965"/>
                </a:cxn>
                <a:cxn ang="0">
                  <a:pos x="0" y="948"/>
                </a:cxn>
                <a:cxn ang="0">
                  <a:pos x="9" y="890"/>
                </a:cxn>
                <a:cxn ang="0">
                  <a:pos x="9" y="54"/>
                </a:cxn>
                <a:cxn ang="0">
                  <a:pos x="54" y="39"/>
                </a:cxn>
                <a:cxn ang="0">
                  <a:pos x="77" y="0"/>
                </a:cxn>
              </a:cxnLst>
              <a:rect l="0" t="0" r="r" b="b"/>
              <a:pathLst>
                <a:path w="344" h="965">
                  <a:moveTo>
                    <a:pt x="77" y="0"/>
                  </a:moveTo>
                  <a:lnTo>
                    <a:pt x="344" y="94"/>
                  </a:lnTo>
                  <a:lnTo>
                    <a:pt x="169" y="965"/>
                  </a:lnTo>
                  <a:lnTo>
                    <a:pt x="0" y="948"/>
                  </a:lnTo>
                  <a:lnTo>
                    <a:pt x="9" y="890"/>
                  </a:lnTo>
                  <a:lnTo>
                    <a:pt x="9" y="54"/>
                  </a:lnTo>
                  <a:lnTo>
                    <a:pt x="54" y="39"/>
                  </a:lnTo>
                  <a:lnTo>
                    <a:pt x="77" y="0"/>
                  </a:lnTo>
                  <a:close/>
                </a:path>
              </a:pathLst>
            </a:custGeom>
            <a:solidFill>
              <a:srgbClr val="FFFFFF"/>
            </a:solidFill>
            <a:ln w="9525">
              <a:noFill/>
              <a:round/>
              <a:headEnd/>
              <a:tailEnd/>
            </a:ln>
          </p:spPr>
          <p:txBody>
            <a:bodyPr/>
            <a:lstStyle/>
            <a:p>
              <a:endParaRPr lang="en-US"/>
            </a:p>
          </p:txBody>
        </p:sp>
        <p:sp>
          <p:nvSpPr>
            <p:cNvPr id="170000" name="Freeform 16"/>
            <p:cNvSpPr>
              <a:spLocks/>
            </p:cNvSpPr>
            <p:nvPr/>
          </p:nvSpPr>
          <p:spPr bwMode="auto">
            <a:xfrm>
              <a:off x="4368" y="1595"/>
              <a:ext cx="511" cy="1162"/>
            </a:xfrm>
            <a:custGeom>
              <a:avLst/>
              <a:gdLst/>
              <a:ahLst/>
              <a:cxnLst>
                <a:cxn ang="0">
                  <a:pos x="451" y="1087"/>
                </a:cxn>
                <a:cxn ang="0">
                  <a:pos x="423" y="1066"/>
                </a:cxn>
                <a:cxn ang="0">
                  <a:pos x="402" y="1027"/>
                </a:cxn>
                <a:cxn ang="0">
                  <a:pos x="398" y="396"/>
                </a:cxn>
                <a:cxn ang="0">
                  <a:pos x="473" y="413"/>
                </a:cxn>
                <a:cxn ang="0">
                  <a:pos x="488" y="379"/>
                </a:cxn>
                <a:cxn ang="0">
                  <a:pos x="426" y="372"/>
                </a:cxn>
                <a:cxn ang="0">
                  <a:pos x="396" y="361"/>
                </a:cxn>
                <a:cxn ang="0">
                  <a:pos x="424" y="338"/>
                </a:cxn>
                <a:cxn ang="0">
                  <a:pos x="479" y="327"/>
                </a:cxn>
                <a:cxn ang="0">
                  <a:pos x="488" y="293"/>
                </a:cxn>
                <a:cxn ang="0">
                  <a:pos x="398" y="312"/>
                </a:cxn>
                <a:cxn ang="0">
                  <a:pos x="426" y="179"/>
                </a:cxn>
                <a:cxn ang="0">
                  <a:pos x="488" y="182"/>
                </a:cxn>
                <a:cxn ang="0">
                  <a:pos x="507" y="149"/>
                </a:cxn>
                <a:cxn ang="0">
                  <a:pos x="466" y="149"/>
                </a:cxn>
                <a:cxn ang="0">
                  <a:pos x="426" y="145"/>
                </a:cxn>
                <a:cxn ang="0">
                  <a:pos x="385" y="137"/>
                </a:cxn>
                <a:cxn ang="0">
                  <a:pos x="347" y="120"/>
                </a:cxn>
                <a:cxn ang="0">
                  <a:pos x="355" y="113"/>
                </a:cxn>
                <a:cxn ang="0">
                  <a:pos x="393" y="124"/>
                </a:cxn>
                <a:cxn ang="0">
                  <a:pos x="451" y="132"/>
                </a:cxn>
                <a:cxn ang="0">
                  <a:pos x="481" y="134"/>
                </a:cxn>
                <a:cxn ang="0">
                  <a:pos x="507" y="132"/>
                </a:cxn>
                <a:cxn ang="0">
                  <a:pos x="488" y="100"/>
                </a:cxn>
                <a:cxn ang="0">
                  <a:pos x="409" y="90"/>
                </a:cxn>
                <a:cxn ang="0">
                  <a:pos x="458" y="85"/>
                </a:cxn>
                <a:cxn ang="0">
                  <a:pos x="505" y="83"/>
                </a:cxn>
                <a:cxn ang="0">
                  <a:pos x="490" y="51"/>
                </a:cxn>
                <a:cxn ang="0">
                  <a:pos x="423" y="53"/>
                </a:cxn>
                <a:cxn ang="0">
                  <a:pos x="385" y="45"/>
                </a:cxn>
                <a:cxn ang="0">
                  <a:pos x="460" y="34"/>
                </a:cxn>
                <a:cxn ang="0">
                  <a:pos x="507" y="34"/>
                </a:cxn>
                <a:cxn ang="0">
                  <a:pos x="488" y="0"/>
                </a:cxn>
                <a:cxn ang="0">
                  <a:pos x="359" y="19"/>
                </a:cxn>
                <a:cxn ang="0">
                  <a:pos x="237" y="51"/>
                </a:cxn>
                <a:cxn ang="0">
                  <a:pos x="128" y="57"/>
                </a:cxn>
                <a:cxn ang="0">
                  <a:pos x="36" y="364"/>
                </a:cxn>
                <a:cxn ang="0">
                  <a:pos x="0" y="864"/>
                </a:cxn>
                <a:cxn ang="0">
                  <a:pos x="62" y="920"/>
                </a:cxn>
                <a:cxn ang="0">
                  <a:pos x="146" y="982"/>
                </a:cxn>
                <a:cxn ang="0">
                  <a:pos x="195" y="1019"/>
                </a:cxn>
                <a:cxn ang="0">
                  <a:pos x="225" y="987"/>
                </a:cxn>
                <a:cxn ang="0">
                  <a:pos x="188" y="939"/>
                </a:cxn>
                <a:cxn ang="0">
                  <a:pos x="128" y="914"/>
                </a:cxn>
                <a:cxn ang="0">
                  <a:pos x="38" y="753"/>
                </a:cxn>
                <a:cxn ang="0">
                  <a:pos x="77" y="308"/>
                </a:cxn>
                <a:cxn ang="0">
                  <a:pos x="145" y="90"/>
                </a:cxn>
                <a:cxn ang="0">
                  <a:pos x="250" y="85"/>
                </a:cxn>
                <a:cxn ang="0">
                  <a:pos x="312" y="103"/>
                </a:cxn>
                <a:cxn ang="0">
                  <a:pos x="338" y="156"/>
                </a:cxn>
                <a:cxn ang="0">
                  <a:pos x="342" y="984"/>
                </a:cxn>
                <a:cxn ang="0">
                  <a:pos x="272" y="967"/>
                </a:cxn>
                <a:cxn ang="0">
                  <a:pos x="295" y="1006"/>
                </a:cxn>
                <a:cxn ang="0">
                  <a:pos x="366" y="1025"/>
                </a:cxn>
                <a:cxn ang="0">
                  <a:pos x="364" y="1085"/>
                </a:cxn>
                <a:cxn ang="0">
                  <a:pos x="265" y="1117"/>
                </a:cxn>
                <a:cxn ang="0">
                  <a:pos x="214" y="1066"/>
                </a:cxn>
                <a:cxn ang="0">
                  <a:pos x="212" y="1139"/>
                </a:cxn>
                <a:cxn ang="0">
                  <a:pos x="282" y="1147"/>
                </a:cxn>
                <a:cxn ang="0">
                  <a:pos x="423" y="1109"/>
                </a:cxn>
                <a:cxn ang="0">
                  <a:pos x="490" y="1128"/>
                </a:cxn>
              </a:cxnLst>
              <a:rect l="0" t="0" r="r" b="b"/>
              <a:pathLst>
                <a:path w="511" h="1162">
                  <a:moveTo>
                    <a:pt x="488" y="1096"/>
                  </a:moveTo>
                  <a:lnTo>
                    <a:pt x="485" y="1096"/>
                  </a:lnTo>
                  <a:lnTo>
                    <a:pt x="481" y="1094"/>
                  </a:lnTo>
                  <a:lnTo>
                    <a:pt x="475" y="1094"/>
                  </a:lnTo>
                  <a:lnTo>
                    <a:pt x="471" y="1094"/>
                  </a:lnTo>
                  <a:lnTo>
                    <a:pt x="468" y="1093"/>
                  </a:lnTo>
                  <a:lnTo>
                    <a:pt x="464" y="1091"/>
                  </a:lnTo>
                  <a:lnTo>
                    <a:pt x="458" y="1091"/>
                  </a:lnTo>
                  <a:lnTo>
                    <a:pt x="455" y="1089"/>
                  </a:lnTo>
                  <a:lnTo>
                    <a:pt x="451" y="1087"/>
                  </a:lnTo>
                  <a:lnTo>
                    <a:pt x="447" y="1085"/>
                  </a:lnTo>
                  <a:lnTo>
                    <a:pt x="443" y="1083"/>
                  </a:lnTo>
                  <a:lnTo>
                    <a:pt x="439" y="1079"/>
                  </a:lnTo>
                  <a:lnTo>
                    <a:pt x="436" y="1078"/>
                  </a:lnTo>
                  <a:lnTo>
                    <a:pt x="432" y="1076"/>
                  </a:lnTo>
                  <a:lnTo>
                    <a:pt x="430" y="1072"/>
                  </a:lnTo>
                  <a:lnTo>
                    <a:pt x="426" y="1070"/>
                  </a:lnTo>
                  <a:lnTo>
                    <a:pt x="424" y="1068"/>
                  </a:lnTo>
                  <a:lnTo>
                    <a:pt x="424" y="1066"/>
                  </a:lnTo>
                  <a:lnTo>
                    <a:pt x="423" y="1066"/>
                  </a:lnTo>
                  <a:lnTo>
                    <a:pt x="423" y="1064"/>
                  </a:lnTo>
                  <a:lnTo>
                    <a:pt x="419" y="1061"/>
                  </a:lnTo>
                  <a:lnTo>
                    <a:pt x="417" y="1057"/>
                  </a:lnTo>
                  <a:lnTo>
                    <a:pt x="413" y="1053"/>
                  </a:lnTo>
                  <a:lnTo>
                    <a:pt x="411" y="1049"/>
                  </a:lnTo>
                  <a:lnTo>
                    <a:pt x="409" y="1046"/>
                  </a:lnTo>
                  <a:lnTo>
                    <a:pt x="408" y="1040"/>
                  </a:lnTo>
                  <a:lnTo>
                    <a:pt x="406" y="1036"/>
                  </a:lnTo>
                  <a:lnTo>
                    <a:pt x="404" y="1033"/>
                  </a:lnTo>
                  <a:lnTo>
                    <a:pt x="402" y="1027"/>
                  </a:lnTo>
                  <a:lnTo>
                    <a:pt x="400" y="1023"/>
                  </a:lnTo>
                  <a:lnTo>
                    <a:pt x="400" y="1019"/>
                  </a:lnTo>
                  <a:lnTo>
                    <a:pt x="398" y="1014"/>
                  </a:lnTo>
                  <a:lnTo>
                    <a:pt x="398" y="1010"/>
                  </a:lnTo>
                  <a:lnTo>
                    <a:pt x="398" y="1006"/>
                  </a:lnTo>
                  <a:lnTo>
                    <a:pt x="396" y="1002"/>
                  </a:lnTo>
                  <a:lnTo>
                    <a:pt x="396" y="999"/>
                  </a:lnTo>
                  <a:lnTo>
                    <a:pt x="396" y="997"/>
                  </a:lnTo>
                  <a:lnTo>
                    <a:pt x="396" y="396"/>
                  </a:lnTo>
                  <a:lnTo>
                    <a:pt x="398" y="396"/>
                  </a:lnTo>
                  <a:lnTo>
                    <a:pt x="398" y="396"/>
                  </a:lnTo>
                  <a:lnTo>
                    <a:pt x="400" y="396"/>
                  </a:lnTo>
                  <a:lnTo>
                    <a:pt x="400" y="396"/>
                  </a:lnTo>
                  <a:lnTo>
                    <a:pt x="408" y="400"/>
                  </a:lnTo>
                  <a:lnTo>
                    <a:pt x="415" y="402"/>
                  </a:lnTo>
                  <a:lnTo>
                    <a:pt x="424" y="406"/>
                  </a:lnTo>
                  <a:lnTo>
                    <a:pt x="434" y="408"/>
                  </a:lnTo>
                  <a:lnTo>
                    <a:pt x="445" y="409"/>
                  </a:lnTo>
                  <a:lnTo>
                    <a:pt x="458" y="411"/>
                  </a:lnTo>
                  <a:lnTo>
                    <a:pt x="473" y="413"/>
                  </a:lnTo>
                  <a:lnTo>
                    <a:pt x="488" y="415"/>
                  </a:lnTo>
                  <a:lnTo>
                    <a:pt x="492" y="415"/>
                  </a:lnTo>
                  <a:lnTo>
                    <a:pt x="496" y="413"/>
                  </a:lnTo>
                  <a:lnTo>
                    <a:pt x="500" y="413"/>
                  </a:lnTo>
                  <a:lnTo>
                    <a:pt x="503" y="413"/>
                  </a:lnTo>
                  <a:lnTo>
                    <a:pt x="505" y="379"/>
                  </a:lnTo>
                  <a:lnTo>
                    <a:pt x="501" y="379"/>
                  </a:lnTo>
                  <a:lnTo>
                    <a:pt x="498" y="379"/>
                  </a:lnTo>
                  <a:lnTo>
                    <a:pt x="492" y="379"/>
                  </a:lnTo>
                  <a:lnTo>
                    <a:pt x="488" y="379"/>
                  </a:lnTo>
                  <a:lnTo>
                    <a:pt x="479" y="379"/>
                  </a:lnTo>
                  <a:lnTo>
                    <a:pt x="471" y="379"/>
                  </a:lnTo>
                  <a:lnTo>
                    <a:pt x="462" y="379"/>
                  </a:lnTo>
                  <a:lnTo>
                    <a:pt x="455" y="377"/>
                  </a:lnTo>
                  <a:lnTo>
                    <a:pt x="449" y="377"/>
                  </a:lnTo>
                  <a:lnTo>
                    <a:pt x="443" y="376"/>
                  </a:lnTo>
                  <a:lnTo>
                    <a:pt x="438" y="374"/>
                  </a:lnTo>
                  <a:lnTo>
                    <a:pt x="432" y="372"/>
                  </a:lnTo>
                  <a:lnTo>
                    <a:pt x="430" y="372"/>
                  </a:lnTo>
                  <a:lnTo>
                    <a:pt x="426" y="372"/>
                  </a:lnTo>
                  <a:lnTo>
                    <a:pt x="424" y="370"/>
                  </a:lnTo>
                  <a:lnTo>
                    <a:pt x="423" y="370"/>
                  </a:lnTo>
                  <a:lnTo>
                    <a:pt x="421" y="368"/>
                  </a:lnTo>
                  <a:lnTo>
                    <a:pt x="417" y="368"/>
                  </a:lnTo>
                  <a:lnTo>
                    <a:pt x="415" y="366"/>
                  </a:lnTo>
                  <a:lnTo>
                    <a:pt x="413" y="366"/>
                  </a:lnTo>
                  <a:lnTo>
                    <a:pt x="409" y="364"/>
                  </a:lnTo>
                  <a:lnTo>
                    <a:pt x="406" y="362"/>
                  </a:lnTo>
                  <a:lnTo>
                    <a:pt x="402" y="361"/>
                  </a:lnTo>
                  <a:lnTo>
                    <a:pt x="396" y="361"/>
                  </a:lnTo>
                  <a:lnTo>
                    <a:pt x="396" y="347"/>
                  </a:lnTo>
                  <a:lnTo>
                    <a:pt x="402" y="347"/>
                  </a:lnTo>
                  <a:lnTo>
                    <a:pt x="406" y="346"/>
                  </a:lnTo>
                  <a:lnTo>
                    <a:pt x="409" y="344"/>
                  </a:lnTo>
                  <a:lnTo>
                    <a:pt x="413" y="342"/>
                  </a:lnTo>
                  <a:lnTo>
                    <a:pt x="415" y="342"/>
                  </a:lnTo>
                  <a:lnTo>
                    <a:pt x="417" y="340"/>
                  </a:lnTo>
                  <a:lnTo>
                    <a:pt x="421" y="340"/>
                  </a:lnTo>
                  <a:lnTo>
                    <a:pt x="423" y="338"/>
                  </a:lnTo>
                  <a:lnTo>
                    <a:pt x="424" y="338"/>
                  </a:lnTo>
                  <a:lnTo>
                    <a:pt x="426" y="336"/>
                  </a:lnTo>
                  <a:lnTo>
                    <a:pt x="430" y="336"/>
                  </a:lnTo>
                  <a:lnTo>
                    <a:pt x="432" y="334"/>
                  </a:lnTo>
                  <a:lnTo>
                    <a:pt x="438" y="332"/>
                  </a:lnTo>
                  <a:lnTo>
                    <a:pt x="443" y="332"/>
                  </a:lnTo>
                  <a:lnTo>
                    <a:pt x="449" y="331"/>
                  </a:lnTo>
                  <a:lnTo>
                    <a:pt x="455" y="331"/>
                  </a:lnTo>
                  <a:lnTo>
                    <a:pt x="462" y="329"/>
                  </a:lnTo>
                  <a:lnTo>
                    <a:pt x="471" y="329"/>
                  </a:lnTo>
                  <a:lnTo>
                    <a:pt x="479" y="327"/>
                  </a:lnTo>
                  <a:lnTo>
                    <a:pt x="488" y="327"/>
                  </a:lnTo>
                  <a:lnTo>
                    <a:pt x="492" y="327"/>
                  </a:lnTo>
                  <a:lnTo>
                    <a:pt x="498" y="327"/>
                  </a:lnTo>
                  <a:lnTo>
                    <a:pt x="501" y="327"/>
                  </a:lnTo>
                  <a:lnTo>
                    <a:pt x="505" y="329"/>
                  </a:lnTo>
                  <a:lnTo>
                    <a:pt x="505" y="295"/>
                  </a:lnTo>
                  <a:lnTo>
                    <a:pt x="501" y="293"/>
                  </a:lnTo>
                  <a:lnTo>
                    <a:pt x="498" y="293"/>
                  </a:lnTo>
                  <a:lnTo>
                    <a:pt x="494" y="293"/>
                  </a:lnTo>
                  <a:lnTo>
                    <a:pt x="488" y="293"/>
                  </a:lnTo>
                  <a:lnTo>
                    <a:pt x="473" y="295"/>
                  </a:lnTo>
                  <a:lnTo>
                    <a:pt x="458" y="295"/>
                  </a:lnTo>
                  <a:lnTo>
                    <a:pt x="445" y="297"/>
                  </a:lnTo>
                  <a:lnTo>
                    <a:pt x="434" y="299"/>
                  </a:lnTo>
                  <a:lnTo>
                    <a:pt x="424" y="302"/>
                  </a:lnTo>
                  <a:lnTo>
                    <a:pt x="415" y="304"/>
                  </a:lnTo>
                  <a:lnTo>
                    <a:pt x="408" y="308"/>
                  </a:lnTo>
                  <a:lnTo>
                    <a:pt x="400" y="312"/>
                  </a:lnTo>
                  <a:lnTo>
                    <a:pt x="400" y="312"/>
                  </a:lnTo>
                  <a:lnTo>
                    <a:pt x="398" y="312"/>
                  </a:lnTo>
                  <a:lnTo>
                    <a:pt x="398" y="312"/>
                  </a:lnTo>
                  <a:lnTo>
                    <a:pt x="396" y="312"/>
                  </a:lnTo>
                  <a:lnTo>
                    <a:pt x="396" y="195"/>
                  </a:lnTo>
                  <a:lnTo>
                    <a:pt x="396" y="175"/>
                  </a:lnTo>
                  <a:lnTo>
                    <a:pt x="402" y="175"/>
                  </a:lnTo>
                  <a:lnTo>
                    <a:pt x="406" y="177"/>
                  </a:lnTo>
                  <a:lnTo>
                    <a:pt x="411" y="177"/>
                  </a:lnTo>
                  <a:lnTo>
                    <a:pt x="415" y="179"/>
                  </a:lnTo>
                  <a:lnTo>
                    <a:pt x="421" y="179"/>
                  </a:lnTo>
                  <a:lnTo>
                    <a:pt x="426" y="179"/>
                  </a:lnTo>
                  <a:lnTo>
                    <a:pt x="430" y="179"/>
                  </a:lnTo>
                  <a:lnTo>
                    <a:pt x="436" y="180"/>
                  </a:lnTo>
                  <a:lnTo>
                    <a:pt x="441" y="180"/>
                  </a:lnTo>
                  <a:lnTo>
                    <a:pt x="449" y="182"/>
                  </a:lnTo>
                  <a:lnTo>
                    <a:pt x="455" y="182"/>
                  </a:lnTo>
                  <a:lnTo>
                    <a:pt x="462" y="182"/>
                  </a:lnTo>
                  <a:lnTo>
                    <a:pt x="470" y="182"/>
                  </a:lnTo>
                  <a:lnTo>
                    <a:pt x="475" y="182"/>
                  </a:lnTo>
                  <a:lnTo>
                    <a:pt x="481" y="182"/>
                  </a:lnTo>
                  <a:lnTo>
                    <a:pt x="488" y="182"/>
                  </a:lnTo>
                  <a:lnTo>
                    <a:pt x="490" y="182"/>
                  </a:lnTo>
                  <a:lnTo>
                    <a:pt x="494" y="182"/>
                  </a:lnTo>
                  <a:lnTo>
                    <a:pt x="496" y="182"/>
                  </a:lnTo>
                  <a:lnTo>
                    <a:pt x="498" y="182"/>
                  </a:lnTo>
                  <a:lnTo>
                    <a:pt x="501" y="182"/>
                  </a:lnTo>
                  <a:lnTo>
                    <a:pt x="503" y="182"/>
                  </a:lnTo>
                  <a:lnTo>
                    <a:pt x="505" y="182"/>
                  </a:lnTo>
                  <a:lnTo>
                    <a:pt x="507" y="182"/>
                  </a:lnTo>
                  <a:lnTo>
                    <a:pt x="509" y="149"/>
                  </a:lnTo>
                  <a:lnTo>
                    <a:pt x="507" y="149"/>
                  </a:lnTo>
                  <a:lnTo>
                    <a:pt x="503" y="149"/>
                  </a:lnTo>
                  <a:lnTo>
                    <a:pt x="501" y="149"/>
                  </a:lnTo>
                  <a:lnTo>
                    <a:pt x="500" y="149"/>
                  </a:lnTo>
                  <a:lnTo>
                    <a:pt x="496" y="149"/>
                  </a:lnTo>
                  <a:lnTo>
                    <a:pt x="494" y="149"/>
                  </a:lnTo>
                  <a:lnTo>
                    <a:pt x="490" y="149"/>
                  </a:lnTo>
                  <a:lnTo>
                    <a:pt x="488" y="149"/>
                  </a:lnTo>
                  <a:lnTo>
                    <a:pt x="481" y="149"/>
                  </a:lnTo>
                  <a:lnTo>
                    <a:pt x="473" y="149"/>
                  </a:lnTo>
                  <a:lnTo>
                    <a:pt x="466" y="149"/>
                  </a:lnTo>
                  <a:lnTo>
                    <a:pt x="460" y="149"/>
                  </a:lnTo>
                  <a:lnTo>
                    <a:pt x="453" y="149"/>
                  </a:lnTo>
                  <a:lnTo>
                    <a:pt x="445" y="149"/>
                  </a:lnTo>
                  <a:lnTo>
                    <a:pt x="439" y="147"/>
                  </a:lnTo>
                  <a:lnTo>
                    <a:pt x="434" y="147"/>
                  </a:lnTo>
                  <a:lnTo>
                    <a:pt x="432" y="147"/>
                  </a:lnTo>
                  <a:lnTo>
                    <a:pt x="432" y="147"/>
                  </a:lnTo>
                  <a:lnTo>
                    <a:pt x="432" y="147"/>
                  </a:lnTo>
                  <a:lnTo>
                    <a:pt x="430" y="147"/>
                  </a:lnTo>
                  <a:lnTo>
                    <a:pt x="426" y="145"/>
                  </a:lnTo>
                  <a:lnTo>
                    <a:pt x="423" y="145"/>
                  </a:lnTo>
                  <a:lnTo>
                    <a:pt x="417" y="145"/>
                  </a:lnTo>
                  <a:lnTo>
                    <a:pt x="413" y="143"/>
                  </a:lnTo>
                  <a:lnTo>
                    <a:pt x="409" y="143"/>
                  </a:lnTo>
                  <a:lnTo>
                    <a:pt x="406" y="141"/>
                  </a:lnTo>
                  <a:lnTo>
                    <a:pt x="402" y="141"/>
                  </a:lnTo>
                  <a:lnTo>
                    <a:pt x="398" y="139"/>
                  </a:lnTo>
                  <a:lnTo>
                    <a:pt x="394" y="139"/>
                  </a:lnTo>
                  <a:lnTo>
                    <a:pt x="389" y="139"/>
                  </a:lnTo>
                  <a:lnTo>
                    <a:pt x="385" y="137"/>
                  </a:lnTo>
                  <a:lnTo>
                    <a:pt x="381" y="135"/>
                  </a:lnTo>
                  <a:lnTo>
                    <a:pt x="376" y="135"/>
                  </a:lnTo>
                  <a:lnTo>
                    <a:pt x="372" y="134"/>
                  </a:lnTo>
                  <a:lnTo>
                    <a:pt x="368" y="132"/>
                  </a:lnTo>
                  <a:lnTo>
                    <a:pt x="364" y="130"/>
                  </a:lnTo>
                  <a:lnTo>
                    <a:pt x="359" y="128"/>
                  </a:lnTo>
                  <a:lnTo>
                    <a:pt x="355" y="126"/>
                  </a:lnTo>
                  <a:lnTo>
                    <a:pt x="351" y="124"/>
                  </a:lnTo>
                  <a:lnTo>
                    <a:pt x="349" y="122"/>
                  </a:lnTo>
                  <a:lnTo>
                    <a:pt x="347" y="120"/>
                  </a:lnTo>
                  <a:lnTo>
                    <a:pt x="344" y="118"/>
                  </a:lnTo>
                  <a:lnTo>
                    <a:pt x="344" y="118"/>
                  </a:lnTo>
                  <a:lnTo>
                    <a:pt x="342" y="117"/>
                  </a:lnTo>
                  <a:lnTo>
                    <a:pt x="344" y="115"/>
                  </a:lnTo>
                  <a:lnTo>
                    <a:pt x="344" y="113"/>
                  </a:lnTo>
                  <a:lnTo>
                    <a:pt x="346" y="113"/>
                  </a:lnTo>
                  <a:lnTo>
                    <a:pt x="349" y="111"/>
                  </a:lnTo>
                  <a:lnTo>
                    <a:pt x="351" y="111"/>
                  </a:lnTo>
                  <a:lnTo>
                    <a:pt x="353" y="113"/>
                  </a:lnTo>
                  <a:lnTo>
                    <a:pt x="355" y="113"/>
                  </a:lnTo>
                  <a:lnTo>
                    <a:pt x="359" y="115"/>
                  </a:lnTo>
                  <a:lnTo>
                    <a:pt x="361" y="115"/>
                  </a:lnTo>
                  <a:lnTo>
                    <a:pt x="364" y="117"/>
                  </a:lnTo>
                  <a:lnTo>
                    <a:pt x="366" y="117"/>
                  </a:lnTo>
                  <a:lnTo>
                    <a:pt x="368" y="118"/>
                  </a:lnTo>
                  <a:lnTo>
                    <a:pt x="374" y="118"/>
                  </a:lnTo>
                  <a:lnTo>
                    <a:pt x="378" y="120"/>
                  </a:lnTo>
                  <a:lnTo>
                    <a:pt x="381" y="120"/>
                  </a:lnTo>
                  <a:lnTo>
                    <a:pt x="385" y="122"/>
                  </a:lnTo>
                  <a:lnTo>
                    <a:pt x="393" y="124"/>
                  </a:lnTo>
                  <a:lnTo>
                    <a:pt x="398" y="124"/>
                  </a:lnTo>
                  <a:lnTo>
                    <a:pt x="406" y="126"/>
                  </a:lnTo>
                  <a:lnTo>
                    <a:pt x="411" y="128"/>
                  </a:lnTo>
                  <a:lnTo>
                    <a:pt x="419" y="128"/>
                  </a:lnTo>
                  <a:lnTo>
                    <a:pt x="426" y="130"/>
                  </a:lnTo>
                  <a:lnTo>
                    <a:pt x="432" y="130"/>
                  </a:lnTo>
                  <a:lnTo>
                    <a:pt x="441" y="132"/>
                  </a:lnTo>
                  <a:lnTo>
                    <a:pt x="443" y="132"/>
                  </a:lnTo>
                  <a:lnTo>
                    <a:pt x="447" y="132"/>
                  </a:lnTo>
                  <a:lnTo>
                    <a:pt x="451" y="132"/>
                  </a:lnTo>
                  <a:lnTo>
                    <a:pt x="453" y="132"/>
                  </a:lnTo>
                  <a:lnTo>
                    <a:pt x="456" y="132"/>
                  </a:lnTo>
                  <a:lnTo>
                    <a:pt x="460" y="132"/>
                  </a:lnTo>
                  <a:lnTo>
                    <a:pt x="462" y="132"/>
                  </a:lnTo>
                  <a:lnTo>
                    <a:pt x="466" y="132"/>
                  </a:lnTo>
                  <a:lnTo>
                    <a:pt x="470" y="132"/>
                  </a:lnTo>
                  <a:lnTo>
                    <a:pt x="471" y="134"/>
                  </a:lnTo>
                  <a:lnTo>
                    <a:pt x="475" y="134"/>
                  </a:lnTo>
                  <a:lnTo>
                    <a:pt x="477" y="134"/>
                  </a:lnTo>
                  <a:lnTo>
                    <a:pt x="481" y="134"/>
                  </a:lnTo>
                  <a:lnTo>
                    <a:pt x="483" y="134"/>
                  </a:lnTo>
                  <a:lnTo>
                    <a:pt x="486" y="134"/>
                  </a:lnTo>
                  <a:lnTo>
                    <a:pt x="488" y="134"/>
                  </a:lnTo>
                  <a:lnTo>
                    <a:pt x="490" y="134"/>
                  </a:lnTo>
                  <a:lnTo>
                    <a:pt x="494" y="134"/>
                  </a:lnTo>
                  <a:lnTo>
                    <a:pt x="496" y="134"/>
                  </a:lnTo>
                  <a:lnTo>
                    <a:pt x="500" y="134"/>
                  </a:lnTo>
                  <a:lnTo>
                    <a:pt x="501" y="134"/>
                  </a:lnTo>
                  <a:lnTo>
                    <a:pt x="503" y="134"/>
                  </a:lnTo>
                  <a:lnTo>
                    <a:pt x="507" y="132"/>
                  </a:lnTo>
                  <a:lnTo>
                    <a:pt x="509" y="132"/>
                  </a:lnTo>
                  <a:lnTo>
                    <a:pt x="509" y="100"/>
                  </a:lnTo>
                  <a:lnTo>
                    <a:pt x="507" y="100"/>
                  </a:lnTo>
                  <a:lnTo>
                    <a:pt x="505" y="100"/>
                  </a:lnTo>
                  <a:lnTo>
                    <a:pt x="501" y="100"/>
                  </a:lnTo>
                  <a:lnTo>
                    <a:pt x="500" y="100"/>
                  </a:lnTo>
                  <a:lnTo>
                    <a:pt x="496" y="100"/>
                  </a:lnTo>
                  <a:lnTo>
                    <a:pt x="494" y="100"/>
                  </a:lnTo>
                  <a:lnTo>
                    <a:pt x="490" y="100"/>
                  </a:lnTo>
                  <a:lnTo>
                    <a:pt x="488" y="100"/>
                  </a:lnTo>
                  <a:lnTo>
                    <a:pt x="475" y="100"/>
                  </a:lnTo>
                  <a:lnTo>
                    <a:pt x="464" y="100"/>
                  </a:lnTo>
                  <a:lnTo>
                    <a:pt x="453" y="98"/>
                  </a:lnTo>
                  <a:lnTo>
                    <a:pt x="441" y="98"/>
                  </a:lnTo>
                  <a:lnTo>
                    <a:pt x="430" y="96"/>
                  </a:lnTo>
                  <a:lnTo>
                    <a:pt x="421" y="94"/>
                  </a:lnTo>
                  <a:lnTo>
                    <a:pt x="411" y="94"/>
                  </a:lnTo>
                  <a:lnTo>
                    <a:pt x="402" y="92"/>
                  </a:lnTo>
                  <a:lnTo>
                    <a:pt x="406" y="90"/>
                  </a:lnTo>
                  <a:lnTo>
                    <a:pt x="409" y="90"/>
                  </a:lnTo>
                  <a:lnTo>
                    <a:pt x="413" y="90"/>
                  </a:lnTo>
                  <a:lnTo>
                    <a:pt x="417" y="90"/>
                  </a:lnTo>
                  <a:lnTo>
                    <a:pt x="421" y="88"/>
                  </a:lnTo>
                  <a:lnTo>
                    <a:pt x="423" y="88"/>
                  </a:lnTo>
                  <a:lnTo>
                    <a:pt x="426" y="88"/>
                  </a:lnTo>
                  <a:lnTo>
                    <a:pt x="432" y="87"/>
                  </a:lnTo>
                  <a:lnTo>
                    <a:pt x="438" y="87"/>
                  </a:lnTo>
                  <a:lnTo>
                    <a:pt x="443" y="85"/>
                  </a:lnTo>
                  <a:lnTo>
                    <a:pt x="451" y="85"/>
                  </a:lnTo>
                  <a:lnTo>
                    <a:pt x="458" y="85"/>
                  </a:lnTo>
                  <a:lnTo>
                    <a:pt x="466" y="85"/>
                  </a:lnTo>
                  <a:lnTo>
                    <a:pt x="473" y="83"/>
                  </a:lnTo>
                  <a:lnTo>
                    <a:pt x="481" y="83"/>
                  </a:lnTo>
                  <a:lnTo>
                    <a:pt x="488" y="83"/>
                  </a:lnTo>
                  <a:lnTo>
                    <a:pt x="490" y="83"/>
                  </a:lnTo>
                  <a:lnTo>
                    <a:pt x="494" y="83"/>
                  </a:lnTo>
                  <a:lnTo>
                    <a:pt x="496" y="83"/>
                  </a:lnTo>
                  <a:lnTo>
                    <a:pt x="500" y="83"/>
                  </a:lnTo>
                  <a:lnTo>
                    <a:pt x="501" y="83"/>
                  </a:lnTo>
                  <a:lnTo>
                    <a:pt x="505" y="83"/>
                  </a:lnTo>
                  <a:lnTo>
                    <a:pt x="507" y="85"/>
                  </a:lnTo>
                  <a:lnTo>
                    <a:pt x="509" y="85"/>
                  </a:lnTo>
                  <a:lnTo>
                    <a:pt x="509" y="51"/>
                  </a:lnTo>
                  <a:lnTo>
                    <a:pt x="507" y="51"/>
                  </a:lnTo>
                  <a:lnTo>
                    <a:pt x="505" y="51"/>
                  </a:lnTo>
                  <a:lnTo>
                    <a:pt x="501" y="51"/>
                  </a:lnTo>
                  <a:lnTo>
                    <a:pt x="500" y="51"/>
                  </a:lnTo>
                  <a:lnTo>
                    <a:pt x="496" y="51"/>
                  </a:lnTo>
                  <a:lnTo>
                    <a:pt x="494" y="51"/>
                  </a:lnTo>
                  <a:lnTo>
                    <a:pt x="490" y="51"/>
                  </a:lnTo>
                  <a:lnTo>
                    <a:pt x="488" y="51"/>
                  </a:lnTo>
                  <a:lnTo>
                    <a:pt x="481" y="51"/>
                  </a:lnTo>
                  <a:lnTo>
                    <a:pt x="473" y="51"/>
                  </a:lnTo>
                  <a:lnTo>
                    <a:pt x="468" y="51"/>
                  </a:lnTo>
                  <a:lnTo>
                    <a:pt x="460" y="51"/>
                  </a:lnTo>
                  <a:lnTo>
                    <a:pt x="453" y="51"/>
                  </a:lnTo>
                  <a:lnTo>
                    <a:pt x="445" y="51"/>
                  </a:lnTo>
                  <a:lnTo>
                    <a:pt x="438" y="53"/>
                  </a:lnTo>
                  <a:lnTo>
                    <a:pt x="430" y="53"/>
                  </a:lnTo>
                  <a:lnTo>
                    <a:pt x="423" y="53"/>
                  </a:lnTo>
                  <a:lnTo>
                    <a:pt x="415" y="53"/>
                  </a:lnTo>
                  <a:lnTo>
                    <a:pt x="408" y="51"/>
                  </a:lnTo>
                  <a:lnTo>
                    <a:pt x="400" y="51"/>
                  </a:lnTo>
                  <a:lnTo>
                    <a:pt x="393" y="51"/>
                  </a:lnTo>
                  <a:lnTo>
                    <a:pt x="385" y="51"/>
                  </a:lnTo>
                  <a:lnTo>
                    <a:pt x="378" y="51"/>
                  </a:lnTo>
                  <a:lnTo>
                    <a:pt x="370" y="51"/>
                  </a:lnTo>
                  <a:lnTo>
                    <a:pt x="374" y="49"/>
                  </a:lnTo>
                  <a:lnTo>
                    <a:pt x="379" y="47"/>
                  </a:lnTo>
                  <a:lnTo>
                    <a:pt x="385" y="45"/>
                  </a:lnTo>
                  <a:lnTo>
                    <a:pt x="391" y="43"/>
                  </a:lnTo>
                  <a:lnTo>
                    <a:pt x="396" y="43"/>
                  </a:lnTo>
                  <a:lnTo>
                    <a:pt x="404" y="42"/>
                  </a:lnTo>
                  <a:lnTo>
                    <a:pt x="411" y="40"/>
                  </a:lnTo>
                  <a:lnTo>
                    <a:pt x="417" y="38"/>
                  </a:lnTo>
                  <a:lnTo>
                    <a:pt x="424" y="38"/>
                  </a:lnTo>
                  <a:lnTo>
                    <a:pt x="434" y="36"/>
                  </a:lnTo>
                  <a:lnTo>
                    <a:pt x="441" y="36"/>
                  </a:lnTo>
                  <a:lnTo>
                    <a:pt x="451" y="34"/>
                  </a:lnTo>
                  <a:lnTo>
                    <a:pt x="460" y="34"/>
                  </a:lnTo>
                  <a:lnTo>
                    <a:pt x="470" y="34"/>
                  </a:lnTo>
                  <a:lnTo>
                    <a:pt x="479" y="34"/>
                  </a:lnTo>
                  <a:lnTo>
                    <a:pt x="488" y="34"/>
                  </a:lnTo>
                  <a:lnTo>
                    <a:pt x="492" y="34"/>
                  </a:lnTo>
                  <a:lnTo>
                    <a:pt x="494" y="34"/>
                  </a:lnTo>
                  <a:lnTo>
                    <a:pt x="498" y="34"/>
                  </a:lnTo>
                  <a:lnTo>
                    <a:pt x="500" y="34"/>
                  </a:lnTo>
                  <a:lnTo>
                    <a:pt x="501" y="34"/>
                  </a:lnTo>
                  <a:lnTo>
                    <a:pt x="505" y="34"/>
                  </a:lnTo>
                  <a:lnTo>
                    <a:pt x="507" y="34"/>
                  </a:lnTo>
                  <a:lnTo>
                    <a:pt x="511" y="34"/>
                  </a:lnTo>
                  <a:lnTo>
                    <a:pt x="511" y="0"/>
                  </a:lnTo>
                  <a:lnTo>
                    <a:pt x="507" y="0"/>
                  </a:lnTo>
                  <a:lnTo>
                    <a:pt x="505" y="0"/>
                  </a:lnTo>
                  <a:lnTo>
                    <a:pt x="501" y="0"/>
                  </a:lnTo>
                  <a:lnTo>
                    <a:pt x="500" y="0"/>
                  </a:lnTo>
                  <a:lnTo>
                    <a:pt x="498" y="0"/>
                  </a:lnTo>
                  <a:lnTo>
                    <a:pt x="496" y="0"/>
                  </a:lnTo>
                  <a:lnTo>
                    <a:pt x="492" y="0"/>
                  </a:lnTo>
                  <a:lnTo>
                    <a:pt x="488" y="0"/>
                  </a:lnTo>
                  <a:lnTo>
                    <a:pt x="475" y="0"/>
                  </a:lnTo>
                  <a:lnTo>
                    <a:pt x="460" y="0"/>
                  </a:lnTo>
                  <a:lnTo>
                    <a:pt x="447" y="2"/>
                  </a:lnTo>
                  <a:lnTo>
                    <a:pt x="432" y="2"/>
                  </a:lnTo>
                  <a:lnTo>
                    <a:pt x="419" y="4"/>
                  </a:lnTo>
                  <a:lnTo>
                    <a:pt x="406" y="8"/>
                  </a:lnTo>
                  <a:lnTo>
                    <a:pt x="393" y="10"/>
                  </a:lnTo>
                  <a:lnTo>
                    <a:pt x="381" y="12"/>
                  </a:lnTo>
                  <a:lnTo>
                    <a:pt x="368" y="15"/>
                  </a:lnTo>
                  <a:lnTo>
                    <a:pt x="359" y="19"/>
                  </a:lnTo>
                  <a:lnTo>
                    <a:pt x="347" y="23"/>
                  </a:lnTo>
                  <a:lnTo>
                    <a:pt x="338" y="27"/>
                  </a:lnTo>
                  <a:lnTo>
                    <a:pt x="331" y="32"/>
                  </a:lnTo>
                  <a:lnTo>
                    <a:pt x="323" y="38"/>
                  </a:lnTo>
                  <a:lnTo>
                    <a:pt x="317" y="43"/>
                  </a:lnTo>
                  <a:lnTo>
                    <a:pt x="314" y="49"/>
                  </a:lnTo>
                  <a:lnTo>
                    <a:pt x="293" y="49"/>
                  </a:lnTo>
                  <a:lnTo>
                    <a:pt x="272" y="51"/>
                  </a:lnTo>
                  <a:lnTo>
                    <a:pt x="254" y="51"/>
                  </a:lnTo>
                  <a:lnTo>
                    <a:pt x="237" y="51"/>
                  </a:lnTo>
                  <a:lnTo>
                    <a:pt x="220" y="51"/>
                  </a:lnTo>
                  <a:lnTo>
                    <a:pt x="205" y="53"/>
                  </a:lnTo>
                  <a:lnTo>
                    <a:pt x="190" y="53"/>
                  </a:lnTo>
                  <a:lnTo>
                    <a:pt x="177" y="53"/>
                  </a:lnTo>
                  <a:lnTo>
                    <a:pt x="165" y="55"/>
                  </a:lnTo>
                  <a:lnTo>
                    <a:pt x="154" y="55"/>
                  </a:lnTo>
                  <a:lnTo>
                    <a:pt x="145" y="57"/>
                  </a:lnTo>
                  <a:lnTo>
                    <a:pt x="137" y="57"/>
                  </a:lnTo>
                  <a:lnTo>
                    <a:pt x="131" y="57"/>
                  </a:lnTo>
                  <a:lnTo>
                    <a:pt x="128" y="57"/>
                  </a:lnTo>
                  <a:lnTo>
                    <a:pt x="124" y="58"/>
                  </a:lnTo>
                  <a:lnTo>
                    <a:pt x="122" y="58"/>
                  </a:lnTo>
                  <a:lnTo>
                    <a:pt x="116" y="60"/>
                  </a:lnTo>
                  <a:lnTo>
                    <a:pt x="111" y="66"/>
                  </a:lnTo>
                  <a:lnTo>
                    <a:pt x="96" y="94"/>
                  </a:lnTo>
                  <a:lnTo>
                    <a:pt x="81" y="134"/>
                  </a:lnTo>
                  <a:lnTo>
                    <a:pt x="68" y="182"/>
                  </a:lnTo>
                  <a:lnTo>
                    <a:pt x="54" y="239"/>
                  </a:lnTo>
                  <a:lnTo>
                    <a:pt x="45" y="299"/>
                  </a:lnTo>
                  <a:lnTo>
                    <a:pt x="36" y="364"/>
                  </a:lnTo>
                  <a:lnTo>
                    <a:pt x="28" y="432"/>
                  </a:lnTo>
                  <a:lnTo>
                    <a:pt x="21" y="499"/>
                  </a:lnTo>
                  <a:lnTo>
                    <a:pt x="17" y="567"/>
                  </a:lnTo>
                  <a:lnTo>
                    <a:pt x="11" y="631"/>
                  </a:lnTo>
                  <a:lnTo>
                    <a:pt x="8" y="691"/>
                  </a:lnTo>
                  <a:lnTo>
                    <a:pt x="4" y="745"/>
                  </a:lnTo>
                  <a:lnTo>
                    <a:pt x="2" y="790"/>
                  </a:lnTo>
                  <a:lnTo>
                    <a:pt x="0" y="826"/>
                  </a:lnTo>
                  <a:lnTo>
                    <a:pt x="0" y="852"/>
                  </a:lnTo>
                  <a:lnTo>
                    <a:pt x="0" y="864"/>
                  </a:lnTo>
                  <a:lnTo>
                    <a:pt x="0" y="871"/>
                  </a:lnTo>
                  <a:lnTo>
                    <a:pt x="4" y="877"/>
                  </a:lnTo>
                  <a:lnTo>
                    <a:pt x="11" y="882"/>
                  </a:lnTo>
                  <a:lnTo>
                    <a:pt x="17" y="888"/>
                  </a:lnTo>
                  <a:lnTo>
                    <a:pt x="23" y="894"/>
                  </a:lnTo>
                  <a:lnTo>
                    <a:pt x="30" y="899"/>
                  </a:lnTo>
                  <a:lnTo>
                    <a:pt x="38" y="905"/>
                  </a:lnTo>
                  <a:lnTo>
                    <a:pt x="45" y="909"/>
                  </a:lnTo>
                  <a:lnTo>
                    <a:pt x="54" y="914"/>
                  </a:lnTo>
                  <a:lnTo>
                    <a:pt x="62" y="920"/>
                  </a:lnTo>
                  <a:lnTo>
                    <a:pt x="69" y="924"/>
                  </a:lnTo>
                  <a:lnTo>
                    <a:pt x="79" y="929"/>
                  </a:lnTo>
                  <a:lnTo>
                    <a:pt x="88" y="935"/>
                  </a:lnTo>
                  <a:lnTo>
                    <a:pt x="98" y="939"/>
                  </a:lnTo>
                  <a:lnTo>
                    <a:pt x="107" y="942"/>
                  </a:lnTo>
                  <a:lnTo>
                    <a:pt x="118" y="948"/>
                  </a:lnTo>
                  <a:lnTo>
                    <a:pt x="128" y="952"/>
                  </a:lnTo>
                  <a:lnTo>
                    <a:pt x="139" y="957"/>
                  </a:lnTo>
                  <a:lnTo>
                    <a:pt x="143" y="969"/>
                  </a:lnTo>
                  <a:lnTo>
                    <a:pt x="146" y="982"/>
                  </a:lnTo>
                  <a:lnTo>
                    <a:pt x="150" y="993"/>
                  </a:lnTo>
                  <a:lnTo>
                    <a:pt x="154" y="1006"/>
                  </a:lnTo>
                  <a:lnTo>
                    <a:pt x="160" y="1019"/>
                  </a:lnTo>
                  <a:lnTo>
                    <a:pt x="163" y="1031"/>
                  </a:lnTo>
                  <a:lnTo>
                    <a:pt x="167" y="1042"/>
                  </a:lnTo>
                  <a:lnTo>
                    <a:pt x="173" y="1055"/>
                  </a:lnTo>
                  <a:lnTo>
                    <a:pt x="207" y="1046"/>
                  </a:lnTo>
                  <a:lnTo>
                    <a:pt x="203" y="1038"/>
                  </a:lnTo>
                  <a:lnTo>
                    <a:pt x="199" y="1029"/>
                  </a:lnTo>
                  <a:lnTo>
                    <a:pt x="195" y="1019"/>
                  </a:lnTo>
                  <a:lnTo>
                    <a:pt x="192" y="1010"/>
                  </a:lnTo>
                  <a:lnTo>
                    <a:pt x="188" y="1001"/>
                  </a:lnTo>
                  <a:lnTo>
                    <a:pt x="186" y="991"/>
                  </a:lnTo>
                  <a:lnTo>
                    <a:pt x="182" y="982"/>
                  </a:lnTo>
                  <a:lnTo>
                    <a:pt x="180" y="972"/>
                  </a:lnTo>
                  <a:lnTo>
                    <a:pt x="188" y="976"/>
                  </a:lnTo>
                  <a:lnTo>
                    <a:pt x="197" y="978"/>
                  </a:lnTo>
                  <a:lnTo>
                    <a:pt x="207" y="982"/>
                  </a:lnTo>
                  <a:lnTo>
                    <a:pt x="216" y="984"/>
                  </a:lnTo>
                  <a:lnTo>
                    <a:pt x="225" y="987"/>
                  </a:lnTo>
                  <a:lnTo>
                    <a:pt x="235" y="991"/>
                  </a:lnTo>
                  <a:lnTo>
                    <a:pt x="242" y="993"/>
                  </a:lnTo>
                  <a:lnTo>
                    <a:pt x="254" y="995"/>
                  </a:lnTo>
                  <a:lnTo>
                    <a:pt x="254" y="959"/>
                  </a:lnTo>
                  <a:lnTo>
                    <a:pt x="242" y="957"/>
                  </a:lnTo>
                  <a:lnTo>
                    <a:pt x="231" y="954"/>
                  </a:lnTo>
                  <a:lnTo>
                    <a:pt x="220" y="950"/>
                  </a:lnTo>
                  <a:lnTo>
                    <a:pt x="208" y="946"/>
                  </a:lnTo>
                  <a:lnTo>
                    <a:pt x="197" y="942"/>
                  </a:lnTo>
                  <a:lnTo>
                    <a:pt x="188" y="939"/>
                  </a:lnTo>
                  <a:lnTo>
                    <a:pt x="178" y="937"/>
                  </a:lnTo>
                  <a:lnTo>
                    <a:pt x="167" y="931"/>
                  </a:lnTo>
                  <a:lnTo>
                    <a:pt x="162" y="929"/>
                  </a:lnTo>
                  <a:lnTo>
                    <a:pt x="158" y="927"/>
                  </a:lnTo>
                  <a:lnTo>
                    <a:pt x="152" y="926"/>
                  </a:lnTo>
                  <a:lnTo>
                    <a:pt x="146" y="924"/>
                  </a:lnTo>
                  <a:lnTo>
                    <a:pt x="143" y="922"/>
                  </a:lnTo>
                  <a:lnTo>
                    <a:pt x="137" y="920"/>
                  </a:lnTo>
                  <a:lnTo>
                    <a:pt x="131" y="918"/>
                  </a:lnTo>
                  <a:lnTo>
                    <a:pt x="128" y="914"/>
                  </a:lnTo>
                  <a:lnTo>
                    <a:pt x="113" y="909"/>
                  </a:lnTo>
                  <a:lnTo>
                    <a:pt x="100" y="903"/>
                  </a:lnTo>
                  <a:lnTo>
                    <a:pt x="86" y="895"/>
                  </a:lnTo>
                  <a:lnTo>
                    <a:pt x="75" y="888"/>
                  </a:lnTo>
                  <a:lnTo>
                    <a:pt x="64" y="880"/>
                  </a:lnTo>
                  <a:lnTo>
                    <a:pt x="53" y="873"/>
                  </a:lnTo>
                  <a:lnTo>
                    <a:pt x="43" y="865"/>
                  </a:lnTo>
                  <a:lnTo>
                    <a:pt x="34" y="858"/>
                  </a:lnTo>
                  <a:lnTo>
                    <a:pt x="36" y="807"/>
                  </a:lnTo>
                  <a:lnTo>
                    <a:pt x="38" y="753"/>
                  </a:lnTo>
                  <a:lnTo>
                    <a:pt x="41" y="693"/>
                  </a:lnTo>
                  <a:lnTo>
                    <a:pt x="45" y="631"/>
                  </a:lnTo>
                  <a:lnTo>
                    <a:pt x="49" y="567"/>
                  </a:lnTo>
                  <a:lnTo>
                    <a:pt x="54" y="503"/>
                  </a:lnTo>
                  <a:lnTo>
                    <a:pt x="60" y="439"/>
                  </a:lnTo>
                  <a:lnTo>
                    <a:pt x="68" y="377"/>
                  </a:lnTo>
                  <a:lnTo>
                    <a:pt x="69" y="361"/>
                  </a:lnTo>
                  <a:lnTo>
                    <a:pt x="73" y="342"/>
                  </a:lnTo>
                  <a:lnTo>
                    <a:pt x="75" y="325"/>
                  </a:lnTo>
                  <a:lnTo>
                    <a:pt x="77" y="308"/>
                  </a:lnTo>
                  <a:lnTo>
                    <a:pt x="85" y="271"/>
                  </a:lnTo>
                  <a:lnTo>
                    <a:pt x="90" y="237"/>
                  </a:lnTo>
                  <a:lnTo>
                    <a:pt x="96" y="205"/>
                  </a:lnTo>
                  <a:lnTo>
                    <a:pt x="103" y="177"/>
                  </a:lnTo>
                  <a:lnTo>
                    <a:pt x="111" y="149"/>
                  </a:lnTo>
                  <a:lnTo>
                    <a:pt x="118" y="126"/>
                  </a:lnTo>
                  <a:lnTo>
                    <a:pt x="126" y="107"/>
                  </a:lnTo>
                  <a:lnTo>
                    <a:pt x="135" y="90"/>
                  </a:lnTo>
                  <a:lnTo>
                    <a:pt x="139" y="90"/>
                  </a:lnTo>
                  <a:lnTo>
                    <a:pt x="145" y="90"/>
                  </a:lnTo>
                  <a:lnTo>
                    <a:pt x="152" y="90"/>
                  </a:lnTo>
                  <a:lnTo>
                    <a:pt x="160" y="88"/>
                  </a:lnTo>
                  <a:lnTo>
                    <a:pt x="167" y="88"/>
                  </a:lnTo>
                  <a:lnTo>
                    <a:pt x="177" y="88"/>
                  </a:lnTo>
                  <a:lnTo>
                    <a:pt x="186" y="87"/>
                  </a:lnTo>
                  <a:lnTo>
                    <a:pt x="197" y="87"/>
                  </a:lnTo>
                  <a:lnTo>
                    <a:pt x="210" y="85"/>
                  </a:lnTo>
                  <a:lnTo>
                    <a:pt x="222" y="85"/>
                  </a:lnTo>
                  <a:lnTo>
                    <a:pt x="237" y="85"/>
                  </a:lnTo>
                  <a:lnTo>
                    <a:pt x="250" y="85"/>
                  </a:lnTo>
                  <a:lnTo>
                    <a:pt x="265" y="83"/>
                  </a:lnTo>
                  <a:lnTo>
                    <a:pt x="280" y="83"/>
                  </a:lnTo>
                  <a:lnTo>
                    <a:pt x="297" y="83"/>
                  </a:lnTo>
                  <a:lnTo>
                    <a:pt x="312" y="83"/>
                  </a:lnTo>
                  <a:lnTo>
                    <a:pt x="314" y="85"/>
                  </a:lnTo>
                  <a:lnTo>
                    <a:pt x="316" y="87"/>
                  </a:lnTo>
                  <a:lnTo>
                    <a:pt x="317" y="90"/>
                  </a:lnTo>
                  <a:lnTo>
                    <a:pt x="319" y="92"/>
                  </a:lnTo>
                  <a:lnTo>
                    <a:pt x="314" y="98"/>
                  </a:lnTo>
                  <a:lnTo>
                    <a:pt x="312" y="103"/>
                  </a:lnTo>
                  <a:lnTo>
                    <a:pt x="310" y="109"/>
                  </a:lnTo>
                  <a:lnTo>
                    <a:pt x="308" y="117"/>
                  </a:lnTo>
                  <a:lnTo>
                    <a:pt x="310" y="122"/>
                  </a:lnTo>
                  <a:lnTo>
                    <a:pt x="312" y="128"/>
                  </a:lnTo>
                  <a:lnTo>
                    <a:pt x="314" y="135"/>
                  </a:lnTo>
                  <a:lnTo>
                    <a:pt x="321" y="143"/>
                  </a:lnTo>
                  <a:lnTo>
                    <a:pt x="323" y="147"/>
                  </a:lnTo>
                  <a:lnTo>
                    <a:pt x="329" y="149"/>
                  </a:lnTo>
                  <a:lnTo>
                    <a:pt x="332" y="152"/>
                  </a:lnTo>
                  <a:lnTo>
                    <a:pt x="338" y="156"/>
                  </a:lnTo>
                  <a:lnTo>
                    <a:pt x="344" y="158"/>
                  </a:lnTo>
                  <a:lnTo>
                    <a:pt x="349" y="160"/>
                  </a:lnTo>
                  <a:lnTo>
                    <a:pt x="357" y="164"/>
                  </a:lnTo>
                  <a:lnTo>
                    <a:pt x="364" y="165"/>
                  </a:lnTo>
                  <a:lnTo>
                    <a:pt x="364" y="171"/>
                  </a:lnTo>
                  <a:lnTo>
                    <a:pt x="364" y="209"/>
                  </a:lnTo>
                  <a:lnTo>
                    <a:pt x="364" y="989"/>
                  </a:lnTo>
                  <a:lnTo>
                    <a:pt x="357" y="987"/>
                  </a:lnTo>
                  <a:lnTo>
                    <a:pt x="349" y="986"/>
                  </a:lnTo>
                  <a:lnTo>
                    <a:pt x="342" y="984"/>
                  </a:lnTo>
                  <a:lnTo>
                    <a:pt x="336" y="982"/>
                  </a:lnTo>
                  <a:lnTo>
                    <a:pt x="329" y="982"/>
                  </a:lnTo>
                  <a:lnTo>
                    <a:pt x="321" y="978"/>
                  </a:lnTo>
                  <a:lnTo>
                    <a:pt x="314" y="978"/>
                  </a:lnTo>
                  <a:lnTo>
                    <a:pt x="308" y="976"/>
                  </a:lnTo>
                  <a:lnTo>
                    <a:pt x="301" y="974"/>
                  </a:lnTo>
                  <a:lnTo>
                    <a:pt x="293" y="971"/>
                  </a:lnTo>
                  <a:lnTo>
                    <a:pt x="285" y="969"/>
                  </a:lnTo>
                  <a:lnTo>
                    <a:pt x="280" y="967"/>
                  </a:lnTo>
                  <a:lnTo>
                    <a:pt x="272" y="967"/>
                  </a:lnTo>
                  <a:lnTo>
                    <a:pt x="267" y="965"/>
                  </a:lnTo>
                  <a:lnTo>
                    <a:pt x="259" y="961"/>
                  </a:lnTo>
                  <a:lnTo>
                    <a:pt x="254" y="959"/>
                  </a:lnTo>
                  <a:lnTo>
                    <a:pt x="254" y="995"/>
                  </a:lnTo>
                  <a:lnTo>
                    <a:pt x="259" y="997"/>
                  </a:lnTo>
                  <a:lnTo>
                    <a:pt x="267" y="1001"/>
                  </a:lnTo>
                  <a:lnTo>
                    <a:pt x="274" y="1001"/>
                  </a:lnTo>
                  <a:lnTo>
                    <a:pt x="280" y="1002"/>
                  </a:lnTo>
                  <a:lnTo>
                    <a:pt x="287" y="1004"/>
                  </a:lnTo>
                  <a:lnTo>
                    <a:pt x="295" y="1006"/>
                  </a:lnTo>
                  <a:lnTo>
                    <a:pt x="301" y="1010"/>
                  </a:lnTo>
                  <a:lnTo>
                    <a:pt x="308" y="1010"/>
                  </a:lnTo>
                  <a:lnTo>
                    <a:pt x="316" y="1012"/>
                  </a:lnTo>
                  <a:lnTo>
                    <a:pt x="323" y="1014"/>
                  </a:lnTo>
                  <a:lnTo>
                    <a:pt x="331" y="1016"/>
                  </a:lnTo>
                  <a:lnTo>
                    <a:pt x="338" y="1017"/>
                  </a:lnTo>
                  <a:lnTo>
                    <a:pt x="344" y="1019"/>
                  </a:lnTo>
                  <a:lnTo>
                    <a:pt x="351" y="1021"/>
                  </a:lnTo>
                  <a:lnTo>
                    <a:pt x="359" y="1023"/>
                  </a:lnTo>
                  <a:lnTo>
                    <a:pt x="366" y="1025"/>
                  </a:lnTo>
                  <a:lnTo>
                    <a:pt x="368" y="1031"/>
                  </a:lnTo>
                  <a:lnTo>
                    <a:pt x="370" y="1038"/>
                  </a:lnTo>
                  <a:lnTo>
                    <a:pt x="372" y="1046"/>
                  </a:lnTo>
                  <a:lnTo>
                    <a:pt x="374" y="1051"/>
                  </a:lnTo>
                  <a:lnTo>
                    <a:pt x="378" y="1059"/>
                  </a:lnTo>
                  <a:lnTo>
                    <a:pt x="381" y="1064"/>
                  </a:lnTo>
                  <a:lnTo>
                    <a:pt x="385" y="1070"/>
                  </a:lnTo>
                  <a:lnTo>
                    <a:pt x="389" y="1076"/>
                  </a:lnTo>
                  <a:lnTo>
                    <a:pt x="376" y="1081"/>
                  </a:lnTo>
                  <a:lnTo>
                    <a:pt x="364" y="1085"/>
                  </a:lnTo>
                  <a:lnTo>
                    <a:pt x="351" y="1089"/>
                  </a:lnTo>
                  <a:lnTo>
                    <a:pt x="340" y="1093"/>
                  </a:lnTo>
                  <a:lnTo>
                    <a:pt x="329" y="1096"/>
                  </a:lnTo>
                  <a:lnTo>
                    <a:pt x="319" y="1100"/>
                  </a:lnTo>
                  <a:lnTo>
                    <a:pt x="308" y="1104"/>
                  </a:lnTo>
                  <a:lnTo>
                    <a:pt x="299" y="1108"/>
                  </a:lnTo>
                  <a:lnTo>
                    <a:pt x="289" y="1109"/>
                  </a:lnTo>
                  <a:lnTo>
                    <a:pt x="280" y="1111"/>
                  </a:lnTo>
                  <a:lnTo>
                    <a:pt x="272" y="1115"/>
                  </a:lnTo>
                  <a:lnTo>
                    <a:pt x="265" y="1117"/>
                  </a:lnTo>
                  <a:lnTo>
                    <a:pt x="259" y="1119"/>
                  </a:lnTo>
                  <a:lnTo>
                    <a:pt x="252" y="1121"/>
                  </a:lnTo>
                  <a:lnTo>
                    <a:pt x="246" y="1123"/>
                  </a:lnTo>
                  <a:lnTo>
                    <a:pt x="242" y="1123"/>
                  </a:lnTo>
                  <a:lnTo>
                    <a:pt x="237" y="1113"/>
                  </a:lnTo>
                  <a:lnTo>
                    <a:pt x="233" y="1104"/>
                  </a:lnTo>
                  <a:lnTo>
                    <a:pt x="227" y="1094"/>
                  </a:lnTo>
                  <a:lnTo>
                    <a:pt x="224" y="1085"/>
                  </a:lnTo>
                  <a:lnTo>
                    <a:pt x="218" y="1076"/>
                  </a:lnTo>
                  <a:lnTo>
                    <a:pt x="214" y="1066"/>
                  </a:lnTo>
                  <a:lnTo>
                    <a:pt x="210" y="1057"/>
                  </a:lnTo>
                  <a:lnTo>
                    <a:pt x="207" y="1046"/>
                  </a:lnTo>
                  <a:lnTo>
                    <a:pt x="173" y="1055"/>
                  </a:lnTo>
                  <a:lnTo>
                    <a:pt x="178" y="1066"/>
                  </a:lnTo>
                  <a:lnTo>
                    <a:pt x="182" y="1079"/>
                  </a:lnTo>
                  <a:lnTo>
                    <a:pt x="188" y="1091"/>
                  </a:lnTo>
                  <a:lnTo>
                    <a:pt x="195" y="1104"/>
                  </a:lnTo>
                  <a:lnTo>
                    <a:pt x="201" y="1117"/>
                  </a:lnTo>
                  <a:lnTo>
                    <a:pt x="207" y="1128"/>
                  </a:lnTo>
                  <a:lnTo>
                    <a:pt x="212" y="1139"/>
                  </a:lnTo>
                  <a:lnTo>
                    <a:pt x="218" y="1151"/>
                  </a:lnTo>
                  <a:lnTo>
                    <a:pt x="225" y="1162"/>
                  </a:lnTo>
                  <a:lnTo>
                    <a:pt x="239" y="1160"/>
                  </a:lnTo>
                  <a:lnTo>
                    <a:pt x="239" y="1158"/>
                  </a:lnTo>
                  <a:lnTo>
                    <a:pt x="242" y="1158"/>
                  </a:lnTo>
                  <a:lnTo>
                    <a:pt x="248" y="1156"/>
                  </a:lnTo>
                  <a:lnTo>
                    <a:pt x="254" y="1154"/>
                  </a:lnTo>
                  <a:lnTo>
                    <a:pt x="263" y="1153"/>
                  </a:lnTo>
                  <a:lnTo>
                    <a:pt x="270" y="1151"/>
                  </a:lnTo>
                  <a:lnTo>
                    <a:pt x="282" y="1147"/>
                  </a:lnTo>
                  <a:lnTo>
                    <a:pt x="293" y="1143"/>
                  </a:lnTo>
                  <a:lnTo>
                    <a:pt x="304" y="1141"/>
                  </a:lnTo>
                  <a:lnTo>
                    <a:pt x="317" y="1136"/>
                  </a:lnTo>
                  <a:lnTo>
                    <a:pt x="332" y="1132"/>
                  </a:lnTo>
                  <a:lnTo>
                    <a:pt x="347" y="1126"/>
                  </a:lnTo>
                  <a:lnTo>
                    <a:pt x="362" y="1123"/>
                  </a:lnTo>
                  <a:lnTo>
                    <a:pt x="379" y="1115"/>
                  </a:lnTo>
                  <a:lnTo>
                    <a:pt x="396" y="1109"/>
                  </a:lnTo>
                  <a:lnTo>
                    <a:pt x="415" y="1104"/>
                  </a:lnTo>
                  <a:lnTo>
                    <a:pt x="423" y="1109"/>
                  </a:lnTo>
                  <a:lnTo>
                    <a:pt x="432" y="1115"/>
                  </a:lnTo>
                  <a:lnTo>
                    <a:pt x="441" y="1119"/>
                  </a:lnTo>
                  <a:lnTo>
                    <a:pt x="449" y="1123"/>
                  </a:lnTo>
                  <a:lnTo>
                    <a:pt x="458" y="1124"/>
                  </a:lnTo>
                  <a:lnTo>
                    <a:pt x="470" y="1128"/>
                  </a:lnTo>
                  <a:lnTo>
                    <a:pt x="479" y="1128"/>
                  </a:lnTo>
                  <a:lnTo>
                    <a:pt x="488" y="1128"/>
                  </a:lnTo>
                  <a:lnTo>
                    <a:pt x="490" y="1128"/>
                  </a:lnTo>
                  <a:lnTo>
                    <a:pt x="490" y="1128"/>
                  </a:lnTo>
                  <a:lnTo>
                    <a:pt x="490" y="1128"/>
                  </a:lnTo>
                  <a:lnTo>
                    <a:pt x="492" y="1128"/>
                  </a:lnTo>
                  <a:lnTo>
                    <a:pt x="492" y="1094"/>
                  </a:lnTo>
                  <a:lnTo>
                    <a:pt x="492" y="1094"/>
                  </a:lnTo>
                  <a:lnTo>
                    <a:pt x="490" y="1094"/>
                  </a:lnTo>
                  <a:lnTo>
                    <a:pt x="490" y="1096"/>
                  </a:lnTo>
                  <a:lnTo>
                    <a:pt x="488" y="1096"/>
                  </a:lnTo>
                  <a:close/>
                </a:path>
              </a:pathLst>
            </a:custGeom>
            <a:solidFill>
              <a:srgbClr val="000000"/>
            </a:solidFill>
            <a:ln w="9525">
              <a:noFill/>
              <a:round/>
              <a:headEnd/>
              <a:tailEnd/>
            </a:ln>
          </p:spPr>
          <p:txBody>
            <a:bodyPr/>
            <a:lstStyle/>
            <a:p>
              <a:endParaRPr lang="en-US"/>
            </a:p>
          </p:txBody>
        </p:sp>
        <p:sp>
          <p:nvSpPr>
            <p:cNvPr id="170001" name="Freeform 17"/>
            <p:cNvSpPr>
              <a:spLocks/>
            </p:cNvSpPr>
            <p:nvPr/>
          </p:nvSpPr>
          <p:spPr bwMode="auto">
            <a:xfrm>
              <a:off x="4860" y="1584"/>
              <a:ext cx="462" cy="1139"/>
            </a:xfrm>
            <a:custGeom>
              <a:avLst/>
              <a:gdLst/>
              <a:ahLst/>
              <a:cxnLst>
                <a:cxn ang="0">
                  <a:pos x="235" y="1059"/>
                </a:cxn>
                <a:cxn ang="0">
                  <a:pos x="180" y="1051"/>
                </a:cxn>
                <a:cxn ang="0">
                  <a:pos x="118" y="1040"/>
                </a:cxn>
                <a:cxn ang="0">
                  <a:pos x="122" y="1010"/>
                </a:cxn>
                <a:cxn ang="0">
                  <a:pos x="152" y="163"/>
                </a:cxn>
                <a:cxn ang="0">
                  <a:pos x="177" y="129"/>
                </a:cxn>
                <a:cxn ang="0">
                  <a:pos x="246" y="146"/>
                </a:cxn>
                <a:cxn ang="0">
                  <a:pos x="316" y="167"/>
                </a:cxn>
                <a:cxn ang="0">
                  <a:pos x="304" y="128"/>
                </a:cxn>
                <a:cxn ang="0">
                  <a:pos x="246" y="111"/>
                </a:cxn>
                <a:cxn ang="0">
                  <a:pos x="235" y="92"/>
                </a:cxn>
                <a:cxn ang="0">
                  <a:pos x="325" y="64"/>
                </a:cxn>
                <a:cxn ang="0">
                  <a:pos x="385" y="47"/>
                </a:cxn>
                <a:cxn ang="0">
                  <a:pos x="348" y="143"/>
                </a:cxn>
                <a:cxn ang="0">
                  <a:pos x="351" y="178"/>
                </a:cxn>
                <a:cxn ang="0">
                  <a:pos x="379" y="190"/>
                </a:cxn>
                <a:cxn ang="0">
                  <a:pos x="406" y="201"/>
                </a:cxn>
                <a:cxn ang="0">
                  <a:pos x="404" y="312"/>
                </a:cxn>
                <a:cxn ang="0">
                  <a:pos x="434" y="176"/>
                </a:cxn>
                <a:cxn ang="0">
                  <a:pos x="425" y="0"/>
                </a:cxn>
                <a:cxn ang="0">
                  <a:pos x="359" y="19"/>
                </a:cxn>
                <a:cxn ang="0">
                  <a:pos x="242" y="54"/>
                </a:cxn>
                <a:cxn ang="0">
                  <a:pos x="165" y="51"/>
                </a:cxn>
                <a:cxn ang="0">
                  <a:pos x="118" y="26"/>
                </a:cxn>
                <a:cxn ang="0">
                  <a:pos x="45" y="13"/>
                </a:cxn>
                <a:cxn ang="0">
                  <a:pos x="71" y="51"/>
                </a:cxn>
                <a:cxn ang="0">
                  <a:pos x="130" y="68"/>
                </a:cxn>
                <a:cxn ang="0">
                  <a:pos x="141" y="81"/>
                </a:cxn>
                <a:cxn ang="0">
                  <a:pos x="107" y="73"/>
                </a:cxn>
                <a:cxn ang="0">
                  <a:pos x="53" y="64"/>
                </a:cxn>
                <a:cxn ang="0">
                  <a:pos x="36" y="96"/>
                </a:cxn>
                <a:cxn ang="0">
                  <a:pos x="79" y="103"/>
                </a:cxn>
                <a:cxn ang="0">
                  <a:pos x="47" y="109"/>
                </a:cxn>
                <a:cxn ang="0">
                  <a:pos x="23" y="111"/>
                </a:cxn>
                <a:cxn ang="0">
                  <a:pos x="34" y="143"/>
                </a:cxn>
                <a:cxn ang="0">
                  <a:pos x="73" y="139"/>
                </a:cxn>
                <a:cxn ang="0">
                  <a:pos x="113" y="129"/>
                </a:cxn>
                <a:cxn ang="0">
                  <a:pos x="133" y="124"/>
                </a:cxn>
                <a:cxn ang="0">
                  <a:pos x="143" y="126"/>
                </a:cxn>
                <a:cxn ang="0">
                  <a:pos x="130" y="137"/>
                </a:cxn>
                <a:cxn ang="0">
                  <a:pos x="102" y="148"/>
                </a:cxn>
                <a:cxn ang="0">
                  <a:pos x="71" y="154"/>
                </a:cxn>
                <a:cxn ang="0">
                  <a:pos x="45" y="158"/>
                </a:cxn>
                <a:cxn ang="0">
                  <a:pos x="25" y="160"/>
                </a:cxn>
                <a:cxn ang="0">
                  <a:pos x="55" y="191"/>
                </a:cxn>
                <a:cxn ang="0">
                  <a:pos x="73" y="317"/>
                </a:cxn>
                <a:cxn ang="0">
                  <a:pos x="13" y="340"/>
                </a:cxn>
                <a:cxn ang="0">
                  <a:pos x="58" y="347"/>
                </a:cxn>
                <a:cxn ang="0">
                  <a:pos x="79" y="355"/>
                </a:cxn>
                <a:cxn ang="0">
                  <a:pos x="88" y="372"/>
                </a:cxn>
                <a:cxn ang="0">
                  <a:pos x="77" y="377"/>
                </a:cxn>
                <a:cxn ang="0">
                  <a:pos x="53" y="385"/>
                </a:cxn>
                <a:cxn ang="0">
                  <a:pos x="11" y="424"/>
                </a:cxn>
                <a:cxn ang="0">
                  <a:pos x="81" y="411"/>
                </a:cxn>
                <a:cxn ang="0">
                  <a:pos x="85" y="1040"/>
                </a:cxn>
                <a:cxn ang="0">
                  <a:pos x="79" y="1053"/>
                </a:cxn>
                <a:cxn ang="0">
                  <a:pos x="55" y="1085"/>
                </a:cxn>
                <a:cxn ang="0">
                  <a:pos x="0" y="1139"/>
                </a:cxn>
                <a:cxn ang="0">
                  <a:pos x="75" y="1111"/>
                </a:cxn>
                <a:cxn ang="0">
                  <a:pos x="100" y="1083"/>
                </a:cxn>
                <a:cxn ang="0">
                  <a:pos x="179" y="1087"/>
                </a:cxn>
                <a:cxn ang="0">
                  <a:pos x="248" y="1094"/>
                </a:cxn>
                <a:cxn ang="0">
                  <a:pos x="434" y="330"/>
                </a:cxn>
              </a:cxnLst>
              <a:rect l="0" t="0" r="r" b="b"/>
              <a:pathLst>
                <a:path w="462" h="1139">
                  <a:moveTo>
                    <a:pt x="404" y="312"/>
                  </a:moveTo>
                  <a:lnTo>
                    <a:pt x="359" y="527"/>
                  </a:lnTo>
                  <a:lnTo>
                    <a:pt x="276" y="933"/>
                  </a:lnTo>
                  <a:lnTo>
                    <a:pt x="252" y="1060"/>
                  </a:lnTo>
                  <a:lnTo>
                    <a:pt x="246" y="1060"/>
                  </a:lnTo>
                  <a:lnTo>
                    <a:pt x="240" y="1059"/>
                  </a:lnTo>
                  <a:lnTo>
                    <a:pt x="235" y="1059"/>
                  </a:lnTo>
                  <a:lnTo>
                    <a:pt x="229" y="1059"/>
                  </a:lnTo>
                  <a:lnTo>
                    <a:pt x="224" y="1057"/>
                  </a:lnTo>
                  <a:lnTo>
                    <a:pt x="214" y="1057"/>
                  </a:lnTo>
                  <a:lnTo>
                    <a:pt x="207" y="1055"/>
                  </a:lnTo>
                  <a:lnTo>
                    <a:pt x="199" y="1055"/>
                  </a:lnTo>
                  <a:lnTo>
                    <a:pt x="190" y="1053"/>
                  </a:lnTo>
                  <a:lnTo>
                    <a:pt x="180" y="1051"/>
                  </a:lnTo>
                  <a:lnTo>
                    <a:pt x="171" y="1051"/>
                  </a:lnTo>
                  <a:lnTo>
                    <a:pt x="162" y="1049"/>
                  </a:lnTo>
                  <a:lnTo>
                    <a:pt x="150" y="1049"/>
                  </a:lnTo>
                  <a:lnTo>
                    <a:pt x="141" y="1047"/>
                  </a:lnTo>
                  <a:lnTo>
                    <a:pt x="130" y="1045"/>
                  </a:lnTo>
                  <a:lnTo>
                    <a:pt x="118" y="1044"/>
                  </a:lnTo>
                  <a:lnTo>
                    <a:pt x="118" y="1040"/>
                  </a:lnTo>
                  <a:lnTo>
                    <a:pt x="120" y="1036"/>
                  </a:lnTo>
                  <a:lnTo>
                    <a:pt x="120" y="1032"/>
                  </a:lnTo>
                  <a:lnTo>
                    <a:pt x="120" y="1030"/>
                  </a:lnTo>
                  <a:lnTo>
                    <a:pt x="122" y="1025"/>
                  </a:lnTo>
                  <a:lnTo>
                    <a:pt x="122" y="1019"/>
                  </a:lnTo>
                  <a:lnTo>
                    <a:pt x="122" y="1013"/>
                  </a:lnTo>
                  <a:lnTo>
                    <a:pt x="122" y="1010"/>
                  </a:lnTo>
                  <a:lnTo>
                    <a:pt x="122" y="991"/>
                  </a:lnTo>
                  <a:lnTo>
                    <a:pt x="122" y="176"/>
                  </a:lnTo>
                  <a:lnTo>
                    <a:pt x="130" y="175"/>
                  </a:lnTo>
                  <a:lnTo>
                    <a:pt x="135" y="173"/>
                  </a:lnTo>
                  <a:lnTo>
                    <a:pt x="141" y="169"/>
                  </a:lnTo>
                  <a:lnTo>
                    <a:pt x="147" y="167"/>
                  </a:lnTo>
                  <a:lnTo>
                    <a:pt x="152" y="163"/>
                  </a:lnTo>
                  <a:lnTo>
                    <a:pt x="158" y="161"/>
                  </a:lnTo>
                  <a:lnTo>
                    <a:pt x="162" y="158"/>
                  </a:lnTo>
                  <a:lnTo>
                    <a:pt x="165" y="154"/>
                  </a:lnTo>
                  <a:lnTo>
                    <a:pt x="171" y="148"/>
                  </a:lnTo>
                  <a:lnTo>
                    <a:pt x="175" y="141"/>
                  </a:lnTo>
                  <a:lnTo>
                    <a:pt x="177" y="135"/>
                  </a:lnTo>
                  <a:lnTo>
                    <a:pt x="177" y="129"/>
                  </a:lnTo>
                  <a:lnTo>
                    <a:pt x="188" y="131"/>
                  </a:lnTo>
                  <a:lnTo>
                    <a:pt x="197" y="133"/>
                  </a:lnTo>
                  <a:lnTo>
                    <a:pt x="207" y="135"/>
                  </a:lnTo>
                  <a:lnTo>
                    <a:pt x="216" y="139"/>
                  </a:lnTo>
                  <a:lnTo>
                    <a:pt x="227" y="141"/>
                  </a:lnTo>
                  <a:lnTo>
                    <a:pt x="237" y="145"/>
                  </a:lnTo>
                  <a:lnTo>
                    <a:pt x="246" y="146"/>
                  </a:lnTo>
                  <a:lnTo>
                    <a:pt x="256" y="148"/>
                  </a:lnTo>
                  <a:lnTo>
                    <a:pt x="267" y="152"/>
                  </a:lnTo>
                  <a:lnTo>
                    <a:pt x="276" y="154"/>
                  </a:lnTo>
                  <a:lnTo>
                    <a:pt x="286" y="158"/>
                  </a:lnTo>
                  <a:lnTo>
                    <a:pt x="295" y="160"/>
                  </a:lnTo>
                  <a:lnTo>
                    <a:pt x="306" y="163"/>
                  </a:lnTo>
                  <a:lnTo>
                    <a:pt x="316" y="167"/>
                  </a:lnTo>
                  <a:lnTo>
                    <a:pt x="325" y="169"/>
                  </a:lnTo>
                  <a:lnTo>
                    <a:pt x="334" y="173"/>
                  </a:lnTo>
                  <a:lnTo>
                    <a:pt x="338" y="139"/>
                  </a:lnTo>
                  <a:lnTo>
                    <a:pt x="331" y="135"/>
                  </a:lnTo>
                  <a:lnTo>
                    <a:pt x="321" y="133"/>
                  </a:lnTo>
                  <a:lnTo>
                    <a:pt x="314" y="131"/>
                  </a:lnTo>
                  <a:lnTo>
                    <a:pt x="304" y="128"/>
                  </a:lnTo>
                  <a:lnTo>
                    <a:pt x="297" y="126"/>
                  </a:lnTo>
                  <a:lnTo>
                    <a:pt x="287" y="124"/>
                  </a:lnTo>
                  <a:lnTo>
                    <a:pt x="280" y="120"/>
                  </a:lnTo>
                  <a:lnTo>
                    <a:pt x="272" y="118"/>
                  </a:lnTo>
                  <a:lnTo>
                    <a:pt x="263" y="116"/>
                  </a:lnTo>
                  <a:lnTo>
                    <a:pt x="256" y="114"/>
                  </a:lnTo>
                  <a:lnTo>
                    <a:pt x="246" y="111"/>
                  </a:lnTo>
                  <a:lnTo>
                    <a:pt x="239" y="109"/>
                  </a:lnTo>
                  <a:lnTo>
                    <a:pt x="229" y="107"/>
                  </a:lnTo>
                  <a:lnTo>
                    <a:pt x="222" y="105"/>
                  </a:lnTo>
                  <a:lnTo>
                    <a:pt x="214" y="103"/>
                  </a:lnTo>
                  <a:lnTo>
                    <a:pt x="205" y="101"/>
                  </a:lnTo>
                  <a:lnTo>
                    <a:pt x="220" y="96"/>
                  </a:lnTo>
                  <a:lnTo>
                    <a:pt x="235" y="92"/>
                  </a:lnTo>
                  <a:lnTo>
                    <a:pt x="250" y="86"/>
                  </a:lnTo>
                  <a:lnTo>
                    <a:pt x="263" y="83"/>
                  </a:lnTo>
                  <a:lnTo>
                    <a:pt x="276" y="79"/>
                  </a:lnTo>
                  <a:lnTo>
                    <a:pt x="289" y="75"/>
                  </a:lnTo>
                  <a:lnTo>
                    <a:pt x="301" y="71"/>
                  </a:lnTo>
                  <a:lnTo>
                    <a:pt x="314" y="68"/>
                  </a:lnTo>
                  <a:lnTo>
                    <a:pt x="325" y="64"/>
                  </a:lnTo>
                  <a:lnTo>
                    <a:pt x="334" y="62"/>
                  </a:lnTo>
                  <a:lnTo>
                    <a:pt x="346" y="58"/>
                  </a:lnTo>
                  <a:lnTo>
                    <a:pt x="353" y="56"/>
                  </a:lnTo>
                  <a:lnTo>
                    <a:pt x="363" y="53"/>
                  </a:lnTo>
                  <a:lnTo>
                    <a:pt x="372" y="51"/>
                  </a:lnTo>
                  <a:lnTo>
                    <a:pt x="378" y="49"/>
                  </a:lnTo>
                  <a:lnTo>
                    <a:pt x="385" y="47"/>
                  </a:lnTo>
                  <a:lnTo>
                    <a:pt x="372" y="150"/>
                  </a:lnTo>
                  <a:lnTo>
                    <a:pt x="368" y="148"/>
                  </a:lnTo>
                  <a:lnTo>
                    <a:pt x="363" y="148"/>
                  </a:lnTo>
                  <a:lnTo>
                    <a:pt x="359" y="146"/>
                  </a:lnTo>
                  <a:lnTo>
                    <a:pt x="355" y="145"/>
                  </a:lnTo>
                  <a:lnTo>
                    <a:pt x="351" y="143"/>
                  </a:lnTo>
                  <a:lnTo>
                    <a:pt x="348" y="143"/>
                  </a:lnTo>
                  <a:lnTo>
                    <a:pt x="342" y="141"/>
                  </a:lnTo>
                  <a:lnTo>
                    <a:pt x="338" y="139"/>
                  </a:lnTo>
                  <a:lnTo>
                    <a:pt x="334" y="173"/>
                  </a:lnTo>
                  <a:lnTo>
                    <a:pt x="340" y="175"/>
                  </a:lnTo>
                  <a:lnTo>
                    <a:pt x="344" y="176"/>
                  </a:lnTo>
                  <a:lnTo>
                    <a:pt x="348" y="178"/>
                  </a:lnTo>
                  <a:lnTo>
                    <a:pt x="351" y="178"/>
                  </a:lnTo>
                  <a:lnTo>
                    <a:pt x="355" y="180"/>
                  </a:lnTo>
                  <a:lnTo>
                    <a:pt x="359" y="182"/>
                  </a:lnTo>
                  <a:lnTo>
                    <a:pt x="363" y="184"/>
                  </a:lnTo>
                  <a:lnTo>
                    <a:pt x="368" y="186"/>
                  </a:lnTo>
                  <a:lnTo>
                    <a:pt x="372" y="188"/>
                  </a:lnTo>
                  <a:lnTo>
                    <a:pt x="376" y="188"/>
                  </a:lnTo>
                  <a:lnTo>
                    <a:pt x="379" y="190"/>
                  </a:lnTo>
                  <a:lnTo>
                    <a:pt x="383" y="191"/>
                  </a:lnTo>
                  <a:lnTo>
                    <a:pt x="389" y="193"/>
                  </a:lnTo>
                  <a:lnTo>
                    <a:pt x="393" y="195"/>
                  </a:lnTo>
                  <a:lnTo>
                    <a:pt x="396" y="197"/>
                  </a:lnTo>
                  <a:lnTo>
                    <a:pt x="400" y="199"/>
                  </a:lnTo>
                  <a:lnTo>
                    <a:pt x="404" y="201"/>
                  </a:lnTo>
                  <a:lnTo>
                    <a:pt x="406" y="201"/>
                  </a:lnTo>
                  <a:lnTo>
                    <a:pt x="410" y="203"/>
                  </a:lnTo>
                  <a:lnTo>
                    <a:pt x="411" y="205"/>
                  </a:lnTo>
                  <a:lnTo>
                    <a:pt x="415" y="206"/>
                  </a:lnTo>
                  <a:lnTo>
                    <a:pt x="419" y="206"/>
                  </a:lnTo>
                  <a:lnTo>
                    <a:pt x="421" y="208"/>
                  </a:lnTo>
                  <a:lnTo>
                    <a:pt x="425" y="210"/>
                  </a:lnTo>
                  <a:lnTo>
                    <a:pt x="404" y="312"/>
                  </a:lnTo>
                  <a:lnTo>
                    <a:pt x="434" y="330"/>
                  </a:lnTo>
                  <a:lnTo>
                    <a:pt x="460" y="203"/>
                  </a:lnTo>
                  <a:lnTo>
                    <a:pt x="462" y="191"/>
                  </a:lnTo>
                  <a:lnTo>
                    <a:pt x="451" y="186"/>
                  </a:lnTo>
                  <a:lnTo>
                    <a:pt x="445" y="182"/>
                  </a:lnTo>
                  <a:lnTo>
                    <a:pt x="440" y="180"/>
                  </a:lnTo>
                  <a:lnTo>
                    <a:pt x="434" y="176"/>
                  </a:lnTo>
                  <a:lnTo>
                    <a:pt x="428" y="175"/>
                  </a:lnTo>
                  <a:lnTo>
                    <a:pt x="421" y="171"/>
                  </a:lnTo>
                  <a:lnTo>
                    <a:pt x="417" y="169"/>
                  </a:lnTo>
                  <a:lnTo>
                    <a:pt x="410" y="167"/>
                  </a:lnTo>
                  <a:lnTo>
                    <a:pt x="404" y="163"/>
                  </a:lnTo>
                  <a:lnTo>
                    <a:pt x="421" y="26"/>
                  </a:lnTo>
                  <a:lnTo>
                    <a:pt x="425" y="0"/>
                  </a:lnTo>
                  <a:lnTo>
                    <a:pt x="400" y="8"/>
                  </a:lnTo>
                  <a:lnTo>
                    <a:pt x="398" y="8"/>
                  </a:lnTo>
                  <a:lnTo>
                    <a:pt x="393" y="9"/>
                  </a:lnTo>
                  <a:lnTo>
                    <a:pt x="387" y="11"/>
                  </a:lnTo>
                  <a:lnTo>
                    <a:pt x="379" y="13"/>
                  </a:lnTo>
                  <a:lnTo>
                    <a:pt x="370" y="17"/>
                  </a:lnTo>
                  <a:lnTo>
                    <a:pt x="359" y="19"/>
                  </a:lnTo>
                  <a:lnTo>
                    <a:pt x="346" y="23"/>
                  </a:lnTo>
                  <a:lnTo>
                    <a:pt x="331" y="26"/>
                  </a:lnTo>
                  <a:lnTo>
                    <a:pt x="316" y="32"/>
                  </a:lnTo>
                  <a:lnTo>
                    <a:pt x="299" y="36"/>
                  </a:lnTo>
                  <a:lnTo>
                    <a:pt x="282" y="41"/>
                  </a:lnTo>
                  <a:lnTo>
                    <a:pt x="263" y="47"/>
                  </a:lnTo>
                  <a:lnTo>
                    <a:pt x="242" y="54"/>
                  </a:lnTo>
                  <a:lnTo>
                    <a:pt x="222" y="60"/>
                  </a:lnTo>
                  <a:lnTo>
                    <a:pt x="199" y="68"/>
                  </a:lnTo>
                  <a:lnTo>
                    <a:pt x="177" y="75"/>
                  </a:lnTo>
                  <a:lnTo>
                    <a:pt x="177" y="69"/>
                  </a:lnTo>
                  <a:lnTo>
                    <a:pt x="175" y="64"/>
                  </a:lnTo>
                  <a:lnTo>
                    <a:pt x="171" y="58"/>
                  </a:lnTo>
                  <a:lnTo>
                    <a:pt x="165" y="51"/>
                  </a:lnTo>
                  <a:lnTo>
                    <a:pt x="160" y="47"/>
                  </a:lnTo>
                  <a:lnTo>
                    <a:pt x="156" y="43"/>
                  </a:lnTo>
                  <a:lnTo>
                    <a:pt x="148" y="39"/>
                  </a:lnTo>
                  <a:lnTo>
                    <a:pt x="143" y="36"/>
                  </a:lnTo>
                  <a:lnTo>
                    <a:pt x="135" y="32"/>
                  </a:lnTo>
                  <a:lnTo>
                    <a:pt x="128" y="30"/>
                  </a:lnTo>
                  <a:lnTo>
                    <a:pt x="118" y="26"/>
                  </a:lnTo>
                  <a:lnTo>
                    <a:pt x="109" y="24"/>
                  </a:lnTo>
                  <a:lnTo>
                    <a:pt x="100" y="23"/>
                  </a:lnTo>
                  <a:lnTo>
                    <a:pt x="90" y="21"/>
                  </a:lnTo>
                  <a:lnTo>
                    <a:pt x="79" y="17"/>
                  </a:lnTo>
                  <a:lnTo>
                    <a:pt x="68" y="17"/>
                  </a:lnTo>
                  <a:lnTo>
                    <a:pt x="56" y="15"/>
                  </a:lnTo>
                  <a:lnTo>
                    <a:pt x="45" y="13"/>
                  </a:lnTo>
                  <a:lnTo>
                    <a:pt x="32" y="13"/>
                  </a:lnTo>
                  <a:lnTo>
                    <a:pt x="19" y="11"/>
                  </a:lnTo>
                  <a:lnTo>
                    <a:pt x="19" y="45"/>
                  </a:lnTo>
                  <a:lnTo>
                    <a:pt x="34" y="45"/>
                  </a:lnTo>
                  <a:lnTo>
                    <a:pt x="47" y="47"/>
                  </a:lnTo>
                  <a:lnTo>
                    <a:pt x="60" y="49"/>
                  </a:lnTo>
                  <a:lnTo>
                    <a:pt x="71" y="51"/>
                  </a:lnTo>
                  <a:lnTo>
                    <a:pt x="83" y="53"/>
                  </a:lnTo>
                  <a:lnTo>
                    <a:pt x="92" y="54"/>
                  </a:lnTo>
                  <a:lnTo>
                    <a:pt x="102" y="56"/>
                  </a:lnTo>
                  <a:lnTo>
                    <a:pt x="109" y="60"/>
                  </a:lnTo>
                  <a:lnTo>
                    <a:pt x="118" y="62"/>
                  </a:lnTo>
                  <a:lnTo>
                    <a:pt x="124" y="66"/>
                  </a:lnTo>
                  <a:lnTo>
                    <a:pt x="130" y="68"/>
                  </a:lnTo>
                  <a:lnTo>
                    <a:pt x="133" y="69"/>
                  </a:lnTo>
                  <a:lnTo>
                    <a:pt x="137" y="71"/>
                  </a:lnTo>
                  <a:lnTo>
                    <a:pt x="139" y="75"/>
                  </a:lnTo>
                  <a:lnTo>
                    <a:pt x="141" y="75"/>
                  </a:lnTo>
                  <a:lnTo>
                    <a:pt x="143" y="77"/>
                  </a:lnTo>
                  <a:lnTo>
                    <a:pt x="143" y="79"/>
                  </a:lnTo>
                  <a:lnTo>
                    <a:pt x="141" y="81"/>
                  </a:lnTo>
                  <a:lnTo>
                    <a:pt x="139" y="83"/>
                  </a:lnTo>
                  <a:lnTo>
                    <a:pt x="137" y="84"/>
                  </a:lnTo>
                  <a:lnTo>
                    <a:pt x="132" y="81"/>
                  </a:lnTo>
                  <a:lnTo>
                    <a:pt x="126" y="79"/>
                  </a:lnTo>
                  <a:lnTo>
                    <a:pt x="120" y="77"/>
                  </a:lnTo>
                  <a:lnTo>
                    <a:pt x="113" y="75"/>
                  </a:lnTo>
                  <a:lnTo>
                    <a:pt x="107" y="73"/>
                  </a:lnTo>
                  <a:lnTo>
                    <a:pt x="100" y="71"/>
                  </a:lnTo>
                  <a:lnTo>
                    <a:pt x="92" y="69"/>
                  </a:lnTo>
                  <a:lnTo>
                    <a:pt x="85" y="69"/>
                  </a:lnTo>
                  <a:lnTo>
                    <a:pt x="77" y="68"/>
                  </a:lnTo>
                  <a:lnTo>
                    <a:pt x="70" y="66"/>
                  </a:lnTo>
                  <a:lnTo>
                    <a:pt x="62" y="66"/>
                  </a:lnTo>
                  <a:lnTo>
                    <a:pt x="53" y="64"/>
                  </a:lnTo>
                  <a:lnTo>
                    <a:pt x="45" y="64"/>
                  </a:lnTo>
                  <a:lnTo>
                    <a:pt x="36" y="64"/>
                  </a:lnTo>
                  <a:lnTo>
                    <a:pt x="26" y="62"/>
                  </a:lnTo>
                  <a:lnTo>
                    <a:pt x="19" y="62"/>
                  </a:lnTo>
                  <a:lnTo>
                    <a:pt x="19" y="96"/>
                  </a:lnTo>
                  <a:lnTo>
                    <a:pt x="28" y="96"/>
                  </a:lnTo>
                  <a:lnTo>
                    <a:pt x="36" y="96"/>
                  </a:lnTo>
                  <a:lnTo>
                    <a:pt x="45" y="98"/>
                  </a:lnTo>
                  <a:lnTo>
                    <a:pt x="55" y="98"/>
                  </a:lnTo>
                  <a:lnTo>
                    <a:pt x="62" y="99"/>
                  </a:lnTo>
                  <a:lnTo>
                    <a:pt x="70" y="99"/>
                  </a:lnTo>
                  <a:lnTo>
                    <a:pt x="77" y="101"/>
                  </a:lnTo>
                  <a:lnTo>
                    <a:pt x="83" y="103"/>
                  </a:lnTo>
                  <a:lnTo>
                    <a:pt x="79" y="103"/>
                  </a:lnTo>
                  <a:lnTo>
                    <a:pt x="75" y="105"/>
                  </a:lnTo>
                  <a:lnTo>
                    <a:pt x="71" y="105"/>
                  </a:lnTo>
                  <a:lnTo>
                    <a:pt x="66" y="105"/>
                  </a:lnTo>
                  <a:lnTo>
                    <a:pt x="62" y="107"/>
                  </a:lnTo>
                  <a:lnTo>
                    <a:pt x="56" y="107"/>
                  </a:lnTo>
                  <a:lnTo>
                    <a:pt x="53" y="107"/>
                  </a:lnTo>
                  <a:lnTo>
                    <a:pt x="47" y="109"/>
                  </a:lnTo>
                  <a:lnTo>
                    <a:pt x="45" y="109"/>
                  </a:lnTo>
                  <a:lnTo>
                    <a:pt x="41" y="109"/>
                  </a:lnTo>
                  <a:lnTo>
                    <a:pt x="38" y="109"/>
                  </a:lnTo>
                  <a:lnTo>
                    <a:pt x="34" y="109"/>
                  </a:lnTo>
                  <a:lnTo>
                    <a:pt x="30" y="109"/>
                  </a:lnTo>
                  <a:lnTo>
                    <a:pt x="25" y="109"/>
                  </a:lnTo>
                  <a:lnTo>
                    <a:pt x="23" y="111"/>
                  </a:lnTo>
                  <a:lnTo>
                    <a:pt x="17" y="111"/>
                  </a:lnTo>
                  <a:lnTo>
                    <a:pt x="17" y="145"/>
                  </a:lnTo>
                  <a:lnTo>
                    <a:pt x="21" y="145"/>
                  </a:lnTo>
                  <a:lnTo>
                    <a:pt x="25" y="145"/>
                  </a:lnTo>
                  <a:lnTo>
                    <a:pt x="28" y="145"/>
                  </a:lnTo>
                  <a:lnTo>
                    <a:pt x="32" y="143"/>
                  </a:lnTo>
                  <a:lnTo>
                    <a:pt x="34" y="143"/>
                  </a:lnTo>
                  <a:lnTo>
                    <a:pt x="38" y="143"/>
                  </a:lnTo>
                  <a:lnTo>
                    <a:pt x="41" y="143"/>
                  </a:lnTo>
                  <a:lnTo>
                    <a:pt x="45" y="143"/>
                  </a:lnTo>
                  <a:lnTo>
                    <a:pt x="53" y="141"/>
                  </a:lnTo>
                  <a:lnTo>
                    <a:pt x="60" y="141"/>
                  </a:lnTo>
                  <a:lnTo>
                    <a:pt x="66" y="139"/>
                  </a:lnTo>
                  <a:lnTo>
                    <a:pt x="73" y="139"/>
                  </a:lnTo>
                  <a:lnTo>
                    <a:pt x="81" y="137"/>
                  </a:lnTo>
                  <a:lnTo>
                    <a:pt x="88" y="135"/>
                  </a:lnTo>
                  <a:lnTo>
                    <a:pt x="94" y="135"/>
                  </a:lnTo>
                  <a:lnTo>
                    <a:pt x="100" y="133"/>
                  </a:lnTo>
                  <a:lnTo>
                    <a:pt x="103" y="133"/>
                  </a:lnTo>
                  <a:lnTo>
                    <a:pt x="109" y="131"/>
                  </a:lnTo>
                  <a:lnTo>
                    <a:pt x="113" y="129"/>
                  </a:lnTo>
                  <a:lnTo>
                    <a:pt x="118" y="129"/>
                  </a:lnTo>
                  <a:lnTo>
                    <a:pt x="120" y="128"/>
                  </a:lnTo>
                  <a:lnTo>
                    <a:pt x="122" y="128"/>
                  </a:lnTo>
                  <a:lnTo>
                    <a:pt x="124" y="126"/>
                  </a:lnTo>
                  <a:lnTo>
                    <a:pt x="128" y="126"/>
                  </a:lnTo>
                  <a:lnTo>
                    <a:pt x="130" y="124"/>
                  </a:lnTo>
                  <a:lnTo>
                    <a:pt x="133" y="124"/>
                  </a:lnTo>
                  <a:lnTo>
                    <a:pt x="135" y="122"/>
                  </a:lnTo>
                  <a:lnTo>
                    <a:pt x="137" y="122"/>
                  </a:lnTo>
                  <a:lnTo>
                    <a:pt x="139" y="122"/>
                  </a:lnTo>
                  <a:lnTo>
                    <a:pt x="139" y="124"/>
                  </a:lnTo>
                  <a:lnTo>
                    <a:pt x="141" y="124"/>
                  </a:lnTo>
                  <a:lnTo>
                    <a:pt x="141" y="126"/>
                  </a:lnTo>
                  <a:lnTo>
                    <a:pt x="143" y="126"/>
                  </a:lnTo>
                  <a:lnTo>
                    <a:pt x="143" y="128"/>
                  </a:lnTo>
                  <a:lnTo>
                    <a:pt x="143" y="129"/>
                  </a:lnTo>
                  <a:lnTo>
                    <a:pt x="141" y="131"/>
                  </a:lnTo>
                  <a:lnTo>
                    <a:pt x="139" y="133"/>
                  </a:lnTo>
                  <a:lnTo>
                    <a:pt x="137" y="133"/>
                  </a:lnTo>
                  <a:lnTo>
                    <a:pt x="133" y="135"/>
                  </a:lnTo>
                  <a:lnTo>
                    <a:pt x="130" y="137"/>
                  </a:lnTo>
                  <a:lnTo>
                    <a:pt x="126" y="141"/>
                  </a:lnTo>
                  <a:lnTo>
                    <a:pt x="120" y="143"/>
                  </a:lnTo>
                  <a:lnTo>
                    <a:pt x="118" y="143"/>
                  </a:lnTo>
                  <a:lnTo>
                    <a:pt x="113" y="145"/>
                  </a:lnTo>
                  <a:lnTo>
                    <a:pt x="109" y="146"/>
                  </a:lnTo>
                  <a:lnTo>
                    <a:pt x="105" y="148"/>
                  </a:lnTo>
                  <a:lnTo>
                    <a:pt x="102" y="148"/>
                  </a:lnTo>
                  <a:lnTo>
                    <a:pt x="96" y="150"/>
                  </a:lnTo>
                  <a:lnTo>
                    <a:pt x="92" y="150"/>
                  </a:lnTo>
                  <a:lnTo>
                    <a:pt x="88" y="152"/>
                  </a:lnTo>
                  <a:lnTo>
                    <a:pt x="85" y="152"/>
                  </a:lnTo>
                  <a:lnTo>
                    <a:pt x="81" y="154"/>
                  </a:lnTo>
                  <a:lnTo>
                    <a:pt x="75" y="154"/>
                  </a:lnTo>
                  <a:lnTo>
                    <a:pt x="71" y="154"/>
                  </a:lnTo>
                  <a:lnTo>
                    <a:pt x="66" y="156"/>
                  </a:lnTo>
                  <a:lnTo>
                    <a:pt x="62" y="156"/>
                  </a:lnTo>
                  <a:lnTo>
                    <a:pt x="56" y="158"/>
                  </a:lnTo>
                  <a:lnTo>
                    <a:pt x="53" y="158"/>
                  </a:lnTo>
                  <a:lnTo>
                    <a:pt x="51" y="158"/>
                  </a:lnTo>
                  <a:lnTo>
                    <a:pt x="47" y="158"/>
                  </a:lnTo>
                  <a:lnTo>
                    <a:pt x="45" y="158"/>
                  </a:lnTo>
                  <a:lnTo>
                    <a:pt x="43" y="158"/>
                  </a:lnTo>
                  <a:lnTo>
                    <a:pt x="40" y="160"/>
                  </a:lnTo>
                  <a:lnTo>
                    <a:pt x="38" y="160"/>
                  </a:lnTo>
                  <a:lnTo>
                    <a:pt x="34" y="160"/>
                  </a:lnTo>
                  <a:lnTo>
                    <a:pt x="32" y="160"/>
                  </a:lnTo>
                  <a:lnTo>
                    <a:pt x="28" y="160"/>
                  </a:lnTo>
                  <a:lnTo>
                    <a:pt x="25" y="160"/>
                  </a:lnTo>
                  <a:lnTo>
                    <a:pt x="21" y="160"/>
                  </a:lnTo>
                  <a:lnTo>
                    <a:pt x="17" y="160"/>
                  </a:lnTo>
                  <a:lnTo>
                    <a:pt x="17" y="193"/>
                  </a:lnTo>
                  <a:lnTo>
                    <a:pt x="26" y="193"/>
                  </a:lnTo>
                  <a:lnTo>
                    <a:pt x="36" y="193"/>
                  </a:lnTo>
                  <a:lnTo>
                    <a:pt x="45" y="191"/>
                  </a:lnTo>
                  <a:lnTo>
                    <a:pt x="55" y="191"/>
                  </a:lnTo>
                  <a:lnTo>
                    <a:pt x="62" y="190"/>
                  </a:lnTo>
                  <a:lnTo>
                    <a:pt x="71" y="190"/>
                  </a:lnTo>
                  <a:lnTo>
                    <a:pt x="81" y="188"/>
                  </a:lnTo>
                  <a:lnTo>
                    <a:pt x="88" y="186"/>
                  </a:lnTo>
                  <a:lnTo>
                    <a:pt x="88" y="321"/>
                  </a:lnTo>
                  <a:lnTo>
                    <a:pt x="81" y="319"/>
                  </a:lnTo>
                  <a:lnTo>
                    <a:pt x="73" y="317"/>
                  </a:lnTo>
                  <a:lnTo>
                    <a:pt x="66" y="313"/>
                  </a:lnTo>
                  <a:lnTo>
                    <a:pt x="56" y="312"/>
                  </a:lnTo>
                  <a:lnTo>
                    <a:pt x="47" y="310"/>
                  </a:lnTo>
                  <a:lnTo>
                    <a:pt x="38" y="308"/>
                  </a:lnTo>
                  <a:lnTo>
                    <a:pt x="26" y="308"/>
                  </a:lnTo>
                  <a:lnTo>
                    <a:pt x="13" y="306"/>
                  </a:lnTo>
                  <a:lnTo>
                    <a:pt x="13" y="340"/>
                  </a:lnTo>
                  <a:lnTo>
                    <a:pt x="21" y="340"/>
                  </a:lnTo>
                  <a:lnTo>
                    <a:pt x="28" y="340"/>
                  </a:lnTo>
                  <a:lnTo>
                    <a:pt x="34" y="342"/>
                  </a:lnTo>
                  <a:lnTo>
                    <a:pt x="41" y="343"/>
                  </a:lnTo>
                  <a:lnTo>
                    <a:pt x="47" y="343"/>
                  </a:lnTo>
                  <a:lnTo>
                    <a:pt x="53" y="345"/>
                  </a:lnTo>
                  <a:lnTo>
                    <a:pt x="58" y="347"/>
                  </a:lnTo>
                  <a:lnTo>
                    <a:pt x="62" y="347"/>
                  </a:lnTo>
                  <a:lnTo>
                    <a:pt x="66" y="349"/>
                  </a:lnTo>
                  <a:lnTo>
                    <a:pt x="68" y="349"/>
                  </a:lnTo>
                  <a:lnTo>
                    <a:pt x="71" y="351"/>
                  </a:lnTo>
                  <a:lnTo>
                    <a:pt x="73" y="353"/>
                  </a:lnTo>
                  <a:lnTo>
                    <a:pt x="77" y="353"/>
                  </a:lnTo>
                  <a:lnTo>
                    <a:pt x="79" y="355"/>
                  </a:lnTo>
                  <a:lnTo>
                    <a:pt x="81" y="355"/>
                  </a:lnTo>
                  <a:lnTo>
                    <a:pt x="85" y="357"/>
                  </a:lnTo>
                  <a:lnTo>
                    <a:pt x="85" y="357"/>
                  </a:lnTo>
                  <a:lnTo>
                    <a:pt x="86" y="357"/>
                  </a:lnTo>
                  <a:lnTo>
                    <a:pt x="86" y="357"/>
                  </a:lnTo>
                  <a:lnTo>
                    <a:pt x="88" y="357"/>
                  </a:lnTo>
                  <a:lnTo>
                    <a:pt x="88" y="372"/>
                  </a:lnTo>
                  <a:lnTo>
                    <a:pt x="86" y="373"/>
                  </a:lnTo>
                  <a:lnTo>
                    <a:pt x="86" y="373"/>
                  </a:lnTo>
                  <a:lnTo>
                    <a:pt x="85" y="373"/>
                  </a:lnTo>
                  <a:lnTo>
                    <a:pt x="85" y="373"/>
                  </a:lnTo>
                  <a:lnTo>
                    <a:pt x="81" y="375"/>
                  </a:lnTo>
                  <a:lnTo>
                    <a:pt x="79" y="377"/>
                  </a:lnTo>
                  <a:lnTo>
                    <a:pt x="77" y="377"/>
                  </a:lnTo>
                  <a:lnTo>
                    <a:pt x="73" y="377"/>
                  </a:lnTo>
                  <a:lnTo>
                    <a:pt x="71" y="379"/>
                  </a:lnTo>
                  <a:lnTo>
                    <a:pt x="68" y="381"/>
                  </a:lnTo>
                  <a:lnTo>
                    <a:pt x="66" y="381"/>
                  </a:lnTo>
                  <a:lnTo>
                    <a:pt x="62" y="383"/>
                  </a:lnTo>
                  <a:lnTo>
                    <a:pt x="58" y="385"/>
                  </a:lnTo>
                  <a:lnTo>
                    <a:pt x="53" y="385"/>
                  </a:lnTo>
                  <a:lnTo>
                    <a:pt x="47" y="387"/>
                  </a:lnTo>
                  <a:lnTo>
                    <a:pt x="41" y="387"/>
                  </a:lnTo>
                  <a:lnTo>
                    <a:pt x="34" y="388"/>
                  </a:lnTo>
                  <a:lnTo>
                    <a:pt x="28" y="390"/>
                  </a:lnTo>
                  <a:lnTo>
                    <a:pt x="21" y="390"/>
                  </a:lnTo>
                  <a:lnTo>
                    <a:pt x="13" y="390"/>
                  </a:lnTo>
                  <a:lnTo>
                    <a:pt x="11" y="424"/>
                  </a:lnTo>
                  <a:lnTo>
                    <a:pt x="25" y="424"/>
                  </a:lnTo>
                  <a:lnTo>
                    <a:pt x="36" y="422"/>
                  </a:lnTo>
                  <a:lnTo>
                    <a:pt x="47" y="420"/>
                  </a:lnTo>
                  <a:lnTo>
                    <a:pt x="56" y="419"/>
                  </a:lnTo>
                  <a:lnTo>
                    <a:pt x="66" y="417"/>
                  </a:lnTo>
                  <a:lnTo>
                    <a:pt x="73" y="415"/>
                  </a:lnTo>
                  <a:lnTo>
                    <a:pt x="81" y="411"/>
                  </a:lnTo>
                  <a:lnTo>
                    <a:pt x="88" y="409"/>
                  </a:lnTo>
                  <a:lnTo>
                    <a:pt x="88" y="1008"/>
                  </a:lnTo>
                  <a:lnTo>
                    <a:pt x="88" y="1010"/>
                  </a:lnTo>
                  <a:lnTo>
                    <a:pt x="88" y="1017"/>
                  </a:lnTo>
                  <a:lnTo>
                    <a:pt x="86" y="1025"/>
                  </a:lnTo>
                  <a:lnTo>
                    <a:pt x="86" y="1032"/>
                  </a:lnTo>
                  <a:lnTo>
                    <a:pt x="85" y="1040"/>
                  </a:lnTo>
                  <a:lnTo>
                    <a:pt x="83" y="1042"/>
                  </a:lnTo>
                  <a:lnTo>
                    <a:pt x="83" y="1044"/>
                  </a:lnTo>
                  <a:lnTo>
                    <a:pt x="81" y="1047"/>
                  </a:lnTo>
                  <a:lnTo>
                    <a:pt x="81" y="1049"/>
                  </a:lnTo>
                  <a:lnTo>
                    <a:pt x="79" y="1051"/>
                  </a:lnTo>
                  <a:lnTo>
                    <a:pt x="79" y="1051"/>
                  </a:lnTo>
                  <a:lnTo>
                    <a:pt x="79" y="1053"/>
                  </a:lnTo>
                  <a:lnTo>
                    <a:pt x="77" y="1055"/>
                  </a:lnTo>
                  <a:lnTo>
                    <a:pt x="75" y="1059"/>
                  </a:lnTo>
                  <a:lnTo>
                    <a:pt x="73" y="1062"/>
                  </a:lnTo>
                  <a:lnTo>
                    <a:pt x="70" y="1068"/>
                  </a:lnTo>
                  <a:lnTo>
                    <a:pt x="68" y="1070"/>
                  </a:lnTo>
                  <a:lnTo>
                    <a:pt x="60" y="1079"/>
                  </a:lnTo>
                  <a:lnTo>
                    <a:pt x="55" y="1085"/>
                  </a:lnTo>
                  <a:lnTo>
                    <a:pt x="47" y="1090"/>
                  </a:lnTo>
                  <a:lnTo>
                    <a:pt x="38" y="1096"/>
                  </a:lnTo>
                  <a:lnTo>
                    <a:pt x="30" y="1100"/>
                  </a:lnTo>
                  <a:lnTo>
                    <a:pt x="21" y="1104"/>
                  </a:lnTo>
                  <a:lnTo>
                    <a:pt x="11" y="1105"/>
                  </a:lnTo>
                  <a:lnTo>
                    <a:pt x="0" y="1105"/>
                  </a:lnTo>
                  <a:lnTo>
                    <a:pt x="0" y="1139"/>
                  </a:lnTo>
                  <a:lnTo>
                    <a:pt x="11" y="1139"/>
                  </a:lnTo>
                  <a:lnTo>
                    <a:pt x="23" y="1137"/>
                  </a:lnTo>
                  <a:lnTo>
                    <a:pt x="34" y="1134"/>
                  </a:lnTo>
                  <a:lnTo>
                    <a:pt x="45" y="1130"/>
                  </a:lnTo>
                  <a:lnTo>
                    <a:pt x="55" y="1124"/>
                  </a:lnTo>
                  <a:lnTo>
                    <a:pt x="66" y="1119"/>
                  </a:lnTo>
                  <a:lnTo>
                    <a:pt x="75" y="1111"/>
                  </a:lnTo>
                  <a:lnTo>
                    <a:pt x="83" y="1104"/>
                  </a:lnTo>
                  <a:lnTo>
                    <a:pt x="86" y="1102"/>
                  </a:lnTo>
                  <a:lnTo>
                    <a:pt x="90" y="1098"/>
                  </a:lnTo>
                  <a:lnTo>
                    <a:pt x="92" y="1094"/>
                  </a:lnTo>
                  <a:lnTo>
                    <a:pt x="94" y="1090"/>
                  </a:lnTo>
                  <a:lnTo>
                    <a:pt x="98" y="1087"/>
                  </a:lnTo>
                  <a:lnTo>
                    <a:pt x="100" y="1083"/>
                  </a:lnTo>
                  <a:lnTo>
                    <a:pt x="102" y="1081"/>
                  </a:lnTo>
                  <a:lnTo>
                    <a:pt x="103" y="1075"/>
                  </a:lnTo>
                  <a:lnTo>
                    <a:pt x="120" y="1079"/>
                  </a:lnTo>
                  <a:lnTo>
                    <a:pt x="135" y="1081"/>
                  </a:lnTo>
                  <a:lnTo>
                    <a:pt x="150" y="1083"/>
                  </a:lnTo>
                  <a:lnTo>
                    <a:pt x="165" y="1085"/>
                  </a:lnTo>
                  <a:lnTo>
                    <a:pt x="179" y="1087"/>
                  </a:lnTo>
                  <a:lnTo>
                    <a:pt x="192" y="1087"/>
                  </a:lnTo>
                  <a:lnTo>
                    <a:pt x="203" y="1089"/>
                  </a:lnTo>
                  <a:lnTo>
                    <a:pt x="214" y="1090"/>
                  </a:lnTo>
                  <a:lnTo>
                    <a:pt x="224" y="1090"/>
                  </a:lnTo>
                  <a:lnTo>
                    <a:pt x="233" y="1092"/>
                  </a:lnTo>
                  <a:lnTo>
                    <a:pt x="240" y="1092"/>
                  </a:lnTo>
                  <a:lnTo>
                    <a:pt x="248" y="1094"/>
                  </a:lnTo>
                  <a:lnTo>
                    <a:pt x="254" y="1094"/>
                  </a:lnTo>
                  <a:lnTo>
                    <a:pt x="257" y="1094"/>
                  </a:lnTo>
                  <a:lnTo>
                    <a:pt x="261" y="1094"/>
                  </a:lnTo>
                  <a:lnTo>
                    <a:pt x="263" y="1094"/>
                  </a:lnTo>
                  <a:lnTo>
                    <a:pt x="278" y="1096"/>
                  </a:lnTo>
                  <a:lnTo>
                    <a:pt x="282" y="1081"/>
                  </a:lnTo>
                  <a:lnTo>
                    <a:pt x="434" y="330"/>
                  </a:lnTo>
                  <a:lnTo>
                    <a:pt x="404" y="312"/>
                  </a:lnTo>
                  <a:close/>
                </a:path>
              </a:pathLst>
            </a:custGeom>
            <a:solidFill>
              <a:srgbClr val="000000"/>
            </a:solidFill>
            <a:ln w="9525">
              <a:noFill/>
              <a:round/>
              <a:headEnd/>
              <a:tailEnd/>
            </a:ln>
          </p:spPr>
          <p:txBody>
            <a:bodyPr/>
            <a:lstStyle/>
            <a:p>
              <a:endParaRPr lang="en-US"/>
            </a:p>
          </p:txBody>
        </p:sp>
        <p:grpSp>
          <p:nvGrpSpPr>
            <p:cNvPr id="170002" name="Group 18"/>
            <p:cNvGrpSpPr>
              <a:grpSpLocks/>
            </p:cNvGrpSpPr>
            <p:nvPr/>
          </p:nvGrpSpPr>
          <p:grpSpPr bwMode="auto">
            <a:xfrm>
              <a:off x="4764" y="2172"/>
              <a:ext cx="173" cy="173"/>
              <a:chOff x="4728" y="2160"/>
              <a:chExt cx="240" cy="240"/>
            </a:xfrm>
          </p:grpSpPr>
          <p:sp>
            <p:nvSpPr>
              <p:cNvPr id="170003" name="Line 19"/>
              <p:cNvSpPr>
                <a:spLocks noChangeShapeType="1"/>
              </p:cNvSpPr>
              <p:nvPr/>
            </p:nvSpPr>
            <p:spPr bwMode="auto">
              <a:xfrm>
                <a:off x="4848" y="2160"/>
                <a:ext cx="0" cy="240"/>
              </a:xfrm>
              <a:prstGeom prst="line">
                <a:avLst/>
              </a:prstGeom>
              <a:noFill/>
              <a:ln w="76200">
                <a:solidFill>
                  <a:srgbClr val="CC3300"/>
                </a:solidFill>
                <a:round/>
                <a:headEnd/>
                <a:tailEnd/>
              </a:ln>
              <a:effectLst/>
            </p:spPr>
            <p:txBody>
              <a:bodyPr/>
              <a:lstStyle/>
              <a:p>
                <a:endParaRPr lang="en-US"/>
              </a:p>
            </p:txBody>
          </p:sp>
          <p:sp>
            <p:nvSpPr>
              <p:cNvPr id="170004" name="Line 20"/>
              <p:cNvSpPr>
                <a:spLocks noChangeShapeType="1"/>
              </p:cNvSpPr>
              <p:nvPr/>
            </p:nvSpPr>
            <p:spPr bwMode="auto">
              <a:xfrm rot="5400000">
                <a:off x="4848" y="2148"/>
                <a:ext cx="0" cy="240"/>
              </a:xfrm>
              <a:prstGeom prst="line">
                <a:avLst/>
              </a:prstGeom>
              <a:noFill/>
              <a:ln w="76200">
                <a:solidFill>
                  <a:srgbClr val="CC3300"/>
                </a:solidFill>
                <a:round/>
                <a:headEnd/>
                <a:tailEnd/>
              </a:ln>
              <a:effectLst/>
            </p:spPr>
            <p:txBody>
              <a:bodyPr/>
              <a:lstStyle/>
              <a:p>
                <a:endParaRPr lang="en-US"/>
              </a:p>
            </p:txBody>
          </p:sp>
        </p:gr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noFill/>
        </p:spPr>
        <p:txBody>
          <a:bodyPr/>
          <a:lstStyle/>
          <a:p>
            <a:r>
              <a:rPr lang="en-US"/>
              <a:t>Starting Medicine to Protect Your Baby</a:t>
            </a:r>
          </a:p>
        </p:txBody>
      </p:sp>
      <p:sp>
        <p:nvSpPr>
          <p:cNvPr id="172035" name="Rectangle 3"/>
          <p:cNvSpPr>
            <a:spLocks noGrp="1" noChangeArrowheads="1"/>
          </p:cNvSpPr>
          <p:nvPr>
            <p:ph type="body" sz="half" idx="1"/>
          </p:nvPr>
        </p:nvSpPr>
        <p:spPr>
          <a:xfrm>
            <a:off x="365125" y="1555750"/>
            <a:ext cx="6764338" cy="4845050"/>
          </a:xfrm>
          <a:noFill/>
          <a:ln/>
        </p:spPr>
        <p:txBody>
          <a:bodyPr/>
          <a:lstStyle/>
          <a:p>
            <a:r>
              <a:rPr lang="en-US"/>
              <a:t>Right now we want to make sure that you and your baby are as safe and healthy as possible.</a:t>
            </a:r>
          </a:p>
          <a:p>
            <a:endParaRPr lang="en-US" sz="4000"/>
          </a:p>
          <a:p>
            <a:r>
              <a:rPr lang="en-US"/>
              <a:t>We would like to give you some medicine to help protect your baby from HIV.</a:t>
            </a:r>
          </a:p>
          <a:p>
            <a:endParaRPr lang="en-US" sz="3600"/>
          </a:p>
          <a:p>
            <a:r>
              <a:rPr lang="en-US"/>
              <a:t>The sooner we start the medicine, the better it works to prevent transmission.</a:t>
            </a:r>
          </a:p>
        </p:txBody>
      </p:sp>
      <p:pic>
        <p:nvPicPr>
          <p:cNvPr id="172036" name="Picture 4"/>
          <p:cNvPicPr>
            <a:picLocks noGrp="1" noChangeAspect="1" noChangeArrowheads="1"/>
          </p:cNvPicPr>
          <p:nvPr>
            <p:ph sz="half" idx="2"/>
          </p:nvPr>
        </p:nvPicPr>
        <p:blipFill>
          <a:blip r:embed="rId3" cstate="print"/>
          <a:srcRect/>
          <a:stretch>
            <a:fillRect/>
          </a:stretch>
        </p:blipFill>
        <p:spPr>
          <a:xfrm>
            <a:off x="7223125" y="3214688"/>
            <a:ext cx="1768475" cy="1662112"/>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2036"/>
                                        </p:tgtEl>
                                        <p:attrNameLst>
                                          <p:attrName>style.visibility</p:attrName>
                                        </p:attrNameLst>
                                      </p:cBhvr>
                                      <p:to>
                                        <p:strVal val="visible"/>
                                      </p:to>
                                    </p:set>
                                    <p:anim calcmode="lin" valueType="num">
                                      <p:cBhvr>
                                        <p:cTn id="7" dur="500" fill="hold"/>
                                        <p:tgtEl>
                                          <p:spTgt spid="172036"/>
                                        </p:tgtEl>
                                        <p:attrNameLst>
                                          <p:attrName>ppt_w</p:attrName>
                                        </p:attrNameLst>
                                      </p:cBhvr>
                                      <p:tavLst>
                                        <p:tav tm="0">
                                          <p:val>
                                            <p:fltVal val="0"/>
                                          </p:val>
                                        </p:tav>
                                        <p:tav tm="100000">
                                          <p:val>
                                            <p:strVal val="#ppt_w"/>
                                          </p:val>
                                        </p:tav>
                                      </p:tavLst>
                                    </p:anim>
                                    <p:anim calcmode="lin" valueType="num">
                                      <p:cBhvr>
                                        <p:cTn id="8" dur="500" fill="hold"/>
                                        <p:tgtEl>
                                          <p:spTgt spid="1720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noFill/>
        </p:spPr>
        <p:txBody>
          <a:bodyPr/>
          <a:lstStyle/>
          <a:p>
            <a:r>
              <a:rPr lang="en-US"/>
              <a:t>Until We Have Your Confirmatory Test Result</a:t>
            </a:r>
          </a:p>
        </p:txBody>
      </p:sp>
      <p:sp>
        <p:nvSpPr>
          <p:cNvPr id="174083" name="Rectangle 3"/>
          <p:cNvSpPr>
            <a:spLocks noGrp="1" noChangeArrowheads="1"/>
          </p:cNvSpPr>
          <p:nvPr>
            <p:ph type="body" sz="half" idx="1"/>
          </p:nvPr>
        </p:nvSpPr>
        <p:spPr>
          <a:xfrm>
            <a:off x="152400" y="1555750"/>
            <a:ext cx="7861300" cy="4845050"/>
          </a:xfrm>
          <a:noFill/>
          <a:ln/>
        </p:spPr>
        <p:txBody>
          <a:bodyPr/>
          <a:lstStyle/>
          <a:p>
            <a:pPr>
              <a:lnSpc>
                <a:spcPct val="80000"/>
              </a:lnSpc>
            </a:pPr>
            <a:r>
              <a:rPr lang="en-US"/>
              <a:t>We recommend that you do </a:t>
            </a:r>
            <a:r>
              <a:rPr lang="en-US">
                <a:solidFill>
                  <a:schemeClr val="folHlink"/>
                </a:solidFill>
              </a:rPr>
              <a:t>not</a:t>
            </a:r>
            <a:r>
              <a:rPr lang="en-US"/>
              <a:t> breastfeed unless the confirmatory test result comes back negative.</a:t>
            </a:r>
          </a:p>
          <a:p>
            <a:pPr lvl="1">
              <a:lnSpc>
                <a:spcPct val="80000"/>
              </a:lnSpc>
            </a:pPr>
            <a:endParaRPr lang="en-US" sz="3200"/>
          </a:p>
          <a:p>
            <a:pPr>
              <a:lnSpc>
                <a:spcPct val="80000"/>
              </a:lnSpc>
            </a:pPr>
            <a:r>
              <a:rPr lang="en-US"/>
              <a:t>You and your baby will be given HIV medicine until the confirmatory test result is back. </a:t>
            </a:r>
            <a:r>
              <a:rPr lang="en-US">
                <a:solidFill>
                  <a:schemeClr val="folHlink"/>
                </a:solidFill>
              </a:rPr>
              <a:t>If that test is negative, you do not have HIV</a:t>
            </a:r>
            <a:r>
              <a:rPr lang="en-US"/>
              <a:t>, but you will have taken HIV medicine for a few days.</a:t>
            </a:r>
          </a:p>
          <a:p>
            <a:pPr>
              <a:lnSpc>
                <a:spcPct val="80000"/>
              </a:lnSpc>
            </a:pPr>
            <a:endParaRPr lang="en-US"/>
          </a:p>
          <a:p>
            <a:pPr>
              <a:lnSpc>
                <a:spcPct val="80000"/>
              </a:lnSpc>
            </a:pPr>
            <a:r>
              <a:rPr lang="en-US"/>
              <a:t>No serious side effects have been seen in people who have taken the medicines for a short time.</a:t>
            </a:r>
          </a:p>
        </p:txBody>
      </p:sp>
      <p:pic>
        <p:nvPicPr>
          <p:cNvPr id="174084" name="Picture 4"/>
          <p:cNvPicPr>
            <a:picLocks noGrp="1" noChangeAspect="1" noChangeArrowheads="1"/>
          </p:cNvPicPr>
          <p:nvPr>
            <p:ph sz="quarter" idx="2"/>
          </p:nvPr>
        </p:nvPicPr>
        <p:blipFill>
          <a:blip r:embed="rId3" cstate="print"/>
          <a:srcRect/>
          <a:stretch>
            <a:fillRect/>
          </a:stretch>
        </p:blipFill>
        <p:spPr>
          <a:xfrm>
            <a:off x="7696200" y="4419600"/>
            <a:ext cx="1082675" cy="1017588"/>
          </a:xfrm>
          <a:noFill/>
          <a:ln/>
        </p:spPr>
      </p:pic>
      <p:pic>
        <p:nvPicPr>
          <p:cNvPr id="174085" name="Picture 5" descr="HH00795_"/>
          <p:cNvPicPr>
            <a:picLocks noGrp="1" noChangeAspect="1" noChangeArrowheads="1"/>
          </p:cNvPicPr>
          <p:nvPr>
            <p:ph sz="quarter" idx="3"/>
          </p:nvPr>
        </p:nvPicPr>
        <p:blipFill>
          <a:blip r:embed="rId4" cstate="print"/>
          <a:srcRect/>
          <a:stretch>
            <a:fillRect/>
          </a:stretch>
        </p:blipFill>
        <p:spPr>
          <a:xfrm rot="20049552">
            <a:off x="8153400" y="1447800"/>
            <a:ext cx="471488" cy="1257300"/>
          </a:xfrm>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4084"/>
                                        </p:tgtEl>
                                        <p:attrNameLst>
                                          <p:attrName>style.visibility</p:attrName>
                                        </p:attrNameLst>
                                      </p:cBhvr>
                                      <p:to>
                                        <p:strVal val="visible"/>
                                      </p:to>
                                    </p:set>
                                    <p:anim calcmode="lin" valueType="num">
                                      <p:cBhvr>
                                        <p:cTn id="7" dur="500" fill="hold"/>
                                        <p:tgtEl>
                                          <p:spTgt spid="174084"/>
                                        </p:tgtEl>
                                        <p:attrNameLst>
                                          <p:attrName>ppt_w</p:attrName>
                                        </p:attrNameLst>
                                      </p:cBhvr>
                                      <p:tavLst>
                                        <p:tav tm="0">
                                          <p:val>
                                            <p:fltVal val="0"/>
                                          </p:val>
                                        </p:tav>
                                        <p:tav tm="100000">
                                          <p:val>
                                            <p:strVal val="#ppt_w"/>
                                          </p:val>
                                        </p:tav>
                                      </p:tavLst>
                                    </p:anim>
                                    <p:anim calcmode="lin" valueType="num">
                                      <p:cBhvr>
                                        <p:cTn id="8" dur="500" fill="hold"/>
                                        <p:tgtEl>
                                          <p:spTgt spid="17408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noFill/>
        </p:spPr>
        <p:txBody>
          <a:bodyPr/>
          <a:lstStyle/>
          <a:p>
            <a:r>
              <a:rPr lang="en-US"/>
              <a:t>Coping with a Preliminary Test Result</a:t>
            </a:r>
          </a:p>
        </p:txBody>
      </p:sp>
      <p:sp>
        <p:nvSpPr>
          <p:cNvPr id="103427" name="Rectangle 3"/>
          <p:cNvSpPr>
            <a:spLocks noGrp="1" noChangeArrowheads="1"/>
          </p:cNvSpPr>
          <p:nvPr>
            <p:ph type="body" sz="half" idx="1"/>
          </p:nvPr>
        </p:nvSpPr>
        <p:spPr>
          <a:xfrm>
            <a:off x="152400" y="2089150"/>
            <a:ext cx="7788275" cy="4845050"/>
          </a:xfrm>
          <a:noFill/>
          <a:ln/>
        </p:spPr>
        <p:txBody>
          <a:bodyPr/>
          <a:lstStyle/>
          <a:p>
            <a:r>
              <a:rPr lang="en-US"/>
              <a:t>People often feel scared and overwhelmed when they hear this news. </a:t>
            </a:r>
          </a:p>
          <a:p>
            <a:pPr lvl="1"/>
            <a:endParaRPr lang="en-US" sz="3200"/>
          </a:p>
          <a:p>
            <a:r>
              <a:rPr lang="en-US"/>
              <a:t>Can you tell me what you are feeling right now?</a:t>
            </a:r>
          </a:p>
          <a:p>
            <a:pPr lvl="2"/>
            <a:endParaRPr lang="en-US" sz="3200"/>
          </a:p>
          <a:p>
            <a:r>
              <a:rPr lang="en-US"/>
              <a:t>What questions or concerns do you have?</a:t>
            </a:r>
          </a:p>
        </p:txBody>
      </p:sp>
      <p:pic>
        <p:nvPicPr>
          <p:cNvPr id="103442" name="Picture 18" descr="j0332596"/>
          <p:cNvPicPr>
            <a:picLocks noGrp="1" noChangeAspect="1" noChangeArrowheads="1"/>
          </p:cNvPicPr>
          <p:nvPr>
            <p:ph sz="half" idx="2"/>
          </p:nvPr>
        </p:nvPicPr>
        <p:blipFill>
          <a:blip r:embed="rId3" cstate="print"/>
          <a:srcRect/>
          <a:stretch>
            <a:fillRect/>
          </a:stretch>
        </p:blipFill>
        <p:spPr>
          <a:xfrm>
            <a:off x="7924800" y="3352800"/>
            <a:ext cx="1031875" cy="1857375"/>
          </a:xfrm>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p:spPr>
        <p:txBody>
          <a:bodyPr/>
          <a:lstStyle/>
          <a:p>
            <a:r>
              <a:rPr lang="en-US"/>
              <a:t>Important Information about Pregnancy and HIV</a:t>
            </a:r>
          </a:p>
        </p:txBody>
      </p:sp>
      <p:sp>
        <p:nvSpPr>
          <p:cNvPr id="94211" name="Rectangle 3"/>
          <p:cNvSpPr>
            <a:spLocks noGrp="1" noChangeArrowheads="1"/>
          </p:cNvSpPr>
          <p:nvPr>
            <p:ph type="body" idx="1"/>
          </p:nvPr>
        </p:nvSpPr>
        <p:spPr>
          <a:xfrm>
            <a:off x="365125" y="1814513"/>
            <a:ext cx="8318500" cy="4662487"/>
          </a:xfrm>
          <a:noFill/>
          <a:ln/>
        </p:spPr>
        <p:txBody>
          <a:bodyPr/>
          <a:lstStyle/>
          <a:p>
            <a:pPr>
              <a:lnSpc>
                <a:spcPct val="80000"/>
              </a:lnSpc>
              <a:buFont typeface="Wingdings" pitchFamily="2" charset="2"/>
              <a:buNone/>
            </a:pPr>
            <a:r>
              <a:rPr lang="en-US"/>
              <a:t>Every pregnant women should know if she has HIV because she can pass HIV to her baby during . . .</a:t>
            </a:r>
          </a:p>
          <a:p>
            <a:pPr>
              <a:lnSpc>
                <a:spcPct val="80000"/>
              </a:lnSpc>
            </a:pPr>
            <a:endParaRPr lang="en-US"/>
          </a:p>
          <a:p>
            <a:pPr>
              <a:lnSpc>
                <a:spcPct val="80000"/>
              </a:lnSpc>
              <a:buFont typeface="Wingdings" pitchFamily="2" charset="2"/>
              <a:buNone/>
            </a:pPr>
            <a:endParaRPr lang="en-US"/>
          </a:p>
          <a:p>
            <a:pPr>
              <a:lnSpc>
                <a:spcPct val="80000"/>
              </a:lnSpc>
              <a:buFont typeface="Wingdings" pitchFamily="2" charset="2"/>
              <a:buNone/>
            </a:pPr>
            <a:endParaRPr lang="en-US"/>
          </a:p>
          <a:p>
            <a:pPr>
              <a:lnSpc>
                <a:spcPct val="210000"/>
              </a:lnSpc>
              <a:buFont typeface="Wingdings" pitchFamily="2" charset="2"/>
              <a:buNone/>
            </a:pPr>
            <a:endParaRPr lang="en-US"/>
          </a:p>
          <a:p>
            <a:pPr>
              <a:lnSpc>
                <a:spcPct val="80000"/>
              </a:lnSpc>
            </a:pPr>
            <a:endParaRPr lang="en-US"/>
          </a:p>
          <a:p>
            <a:pPr>
              <a:lnSpc>
                <a:spcPct val="80000"/>
              </a:lnSpc>
              <a:buFont typeface="Wingdings" pitchFamily="2" charset="2"/>
              <a:buNone/>
            </a:pPr>
            <a:r>
              <a:rPr lang="en-US"/>
              <a:t>	</a:t>
            </a:r>
            <a:r>
              <a:rPr lang="en-US">
                <a:solidFill>
                  <a:schemeClr val="folHlink"/>
                </a:solidFill>
              </a:rPr>
              <a:t>pregnancy . . .	     childbirth . . .	or breastfeeding</a:t>
            </a:r>
          </a:p>
        </p:txBody>
      </p:sp>
      <p:pic>
        <p:nvPicPr>
          <p:cNvPr id="94212" name="Picture 4" descr="m_hiiubl[1]"/>
          <p:cNvPicPr>
            <a:picLocks noChangeAspect="1" noChangeArrowheads="1"/>
          </p:cNvPicPr>
          <p:nvPr/>
        </p:nvPicPr>
        <p:blipFill>
          <a:blip r:embed="rId3" cstate="print"/>
          <a:srcRect/>
          <a:stretch>
            <a:fillRect/>
          </a:stretch>
        </p:blipFill>
        <p:spPr bwMode="auto">
          <a:xfrm>
            <a:off x="685800" y="3733800"/>
            <a:ext cx="1828800" cy="1828800"/>
          </a:xfrm>
          <a:prstGeom prst="rect">
            <a:avLst/>
          </a:prstGeom>
          <a:noFill/>
        </p:spPr>
      </p:pic>
      <p:pic>
        <p:nvPicPr>
          <p:cNvPr id="94214" name="Picture 6" descr="ah0gn2eb[1]"/>
          <p:cNvPicPr>
            <a:picLocks noChangeAspect="1" noChangeArrowheads="1"/>
          </p:cNvPicPr>
          <p:nvPr/>
        </p:nvPicPr>
        <p:blipFill>
          <a:blip r:embed="rId4" cstate="print"/>
          <a:srcRect/>
          <a:stretch>
            <a:fillRect/>
          </a:stretch>
        </p:blipFill>
        <p:spPr bwMode="auto">
          <a:xfrm>
            <a:off x="3505200" y="3733800"/>
            <a:ext cx="1819275" cy="1819275"/>
          </a:xfrm>
          <a:prstGeom prst="rect">
            <a:avLst/>
          </a:prstGeom>
          <a:noFill/>
        </p:spPr>
      </p:pic>
      <p:pic>
        <p:nvPicPr>
          <p:cNvPr id="94225" name="Picture 17" descr="ujhrfwq_[1]"/>
          <p:cNvPicPr>
            <a:picLocks noChangeAspect="1" noChangeArrowheads="1"/>
          </p:cNvPicPr>
          <p:nvPr/>
        </p:nvPicPr>
        <p:blipFill>
          <a:blip r:embed="rId5" cstate="print"/>
          <a:srcRect/>
          <a:stretch>
            <a:fillRect/>
          </a:stretch>
        </p:blipFill>
        <p:spPr bwMode="auto">
          <a:xfrm>
            <a:off x="6172200" y="3657600"/>
            <a:ext cx="1938338" cy="1820863"/>
          </a:xfrm>
          <a:prstGeom prst="rect">
            <a:avLst/>
          </a:prstGeom>
          <a:noFill/>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noFill/>
        </p:spPr>
        <p:txBody>
          <a:bodyPr/>
          <a:lstStyle/>
          <a:p>
            <a:r>
              <a:rPr lang="en-US" dirty="0"/>
              <a:t>Illinois Has an Important Law . . .</a:t>
            </a:r>
          </a:p>
        </p:txBody>
      </p:sp>
      <p:sp>
        <p:nvSpPr>
          <p:cNvPr id="113667" name="Rectangle 3"/>
          <p:cNvSpPr>
            <a:spLocks noGrp="1" noChangeArrowheads="1"/>
          </p:cNvSpPr>
          <p:nvPr>
            <p:ph type="body" sz="half" idx="1"/>
          </p:nvPr>
        </p:nvSpPr>
        <p:spPr>
          <a:xfrm>
            <a:off x="228600" y="1708150"/>
            <a:ext cx="7924800" cy="4845050"/>
          </a:xfrm>
          <a:noFill/>
          <a:ln/>
        </p:spPr>
        <p:txBody>
          <a:bodyPr/>
          <a:lstStyle/>
          <a:p>
            <a:pPr>
              <a:lnSpc>
                <a:spcPct val="100000"/>
              </a:lnSpc>
            </a:pPr>
            <a:r>
              <a:rPr lang="en-US" sz="2800"/>
              <a:t>The Illinois Perinatal HIV Prevention Act requires that </a:t>
            </a:r>
            <a:r>
              <a:rPr lang="en-US" sz="2800">
                <a:solidFill>
                  <a:schemeClr val="folHlink"/>
                </a:solidFill>
              </a:rPr>
              <a:t>all pregnant women</a:t>
            </a:r>
            <a:r>
              <a:rPr lang="en-US" sz="2800"/>
              <a:t> in Illinois will be counseled and offered an HIV test.</a:t>
            </a:r>
          </a:p>
          <a:p>
            <a:pPr>
              <a:lnSpc>
                <a:spcPct val="100000"/>
              </a:lnSpc>
              <a:buFont typeface="Wingdings" pitchFamily="2" charset="2"/>
              <a:buNone/>
            </a:pPr>
            <a:endParaRPr lang="en-US" sz="2800"/>
          </a:p>
          <a:p>
            <a:pPr>
              <a:lnSpc>
                <a:spcPct val="100000"/>
              </a:lnSpc>
            </a:pPr>
            <a:r>
              <a:rPr lang="en-US" sz="2800"/>
              <a:t>Since there is no HIV result in your medical record, the law states that we must offer you a rapid HIV test. </a:t>
            </a:r>
          </a:p>
          <a:p>
            <a:pPr>
              <a:lnSpc>
                <a:spcPct val="100000"/>
              </a:lnSpc>
            </a:pPr>
            <a:endParaRPr lang="en-US" sz="2800"/>
          </a:p>
          <a:p>
            <a:pPr>
              <a:lnSpc>
                <a:spcPct val="100000"/>
              </a:lnSpc>
            </a:pPr>
            <a:r>
              <a:rPr lang="en-US" sz="2800"/>
              <a:t>If we do not know your HIV result when your baby is born, Illinois law requires that your baby be tested.</a:t>
            </a:r>
          </a:p>
          <a:p>
            <a:pPr>
              <a:lnSpc>
                <a:spcPct val="100000"/>
              </a:lnSpc>
            </a:pPr>
            <a:endParaRPr lang="en-US" sz="2800"/>
          </a:p>
        </p:txBody>
      </p:sp>
      <p:sp>
        <p:nvSpPr>
          <p:cNvPr id="113670"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13684" name="Picture 20" descr="4tmv1ivs[1]"/>
          <p:cNvPicPr>
            <a:picLocks noGrp="1" noChangeAspect="1" noChangeArrowheads="1"/>
          </p:cNvPicPr>
          <p:nvPr>
            <p:ph sz="half" idx="2"/>
          </p:nvPr>
        </p:nvPicPr>
        <p:blipFill>
          <a:blip r:embed="rId3" cstate="print"/>
          <a:srcRect/>
          <a:stretch>
            <a:fillRect/>
          </a:stretch>
        </p:blipFill>
        <p:spPr>
          <a:xfrm>
            <a:off x="7696200" y="2209800"/>
            <a:ext cx="1179513" cy="1157288"/>
          </a:xfrm>
          <a:noFill/>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Benefits of Doing a Rapid HIV Test</a:t>
            </a:r>
          </a:p>
        </p:txBody>
      </p:sp>
      <p:pic>
        <p:nvPicPr>
          <p:cNvPr id="97289" name="Picture 9"/>
          <p:cNvPicPr>
            <a:picLocks noGrp="1" noChangeAspect="1" noChangeArrowheads="1"/>
          </p:cNvPicPr>
          <p:nvPr>
            <p:ph sz="half" idx="2"/>
          </p:nvPr>
        </p:nvPicPr>
        <p:blipFill>
          <a:blip r:embed="rId3" cstate="print"/>
          <a:srcRect/>
          <a:stretch>
            <a:fillRect/>
          </a:stretch>
        </p:blipFill>
        <p:spPr>
          <a:xfrm>
            <a:off x="7086600" y="3048000"/>
            <a:ext cx="1600200" cy="1503363"/>
          </a:xfrm>
          <a:noFill/>
          <a:ln/>
        </p:spPr>
      </p:pic>
      <p:sp>
        <p:nvSpPr>
          <p:cNvPr id="97292" name="Rectangle 12"/>
          <p:cNvSpPr>
            <a:spLocks noGrp="1" noChangeArrowheads="1"/>
          </p:cNvSpPr>
          <p:nvPr>
            <p:ph type="body" sz="half" idx="1"/>
          </p:nvPr>
        </p:nvSpPr>
        <p:spPr>
          <a:xfrm>
            <a:off x="365125" y="2012950"/>
            <a:ext cx="7178675" cy="4845050"/>
          </a:xfrm>
          <a:noFill/>
          <a:ln/>
        </p:spPr>
        <p:txBody>
          <a:bodyPr/>
          <a:lstStyle/>
          <a:p>
            <a:r>
              <a:rPr lang="en-US" sz="2800"/>
              <a:t>The sooner we know your test result, the sooner we can give you medicine to protect your baby if it’s needed.</a:t>
            </a:r>
          </a:p>
          <a:p>
            <a:endParaRPr lang="en-US" sz="2800"/>
          </a:p>
          <a:p>
            <a:endParaRPr lang="en-US" sz="2800"/>
          </a:p>
          <a:p>
            <a:endParaRPr lang="en-US" sz="2800"/>
          </a:p>
          <a:p>
            <a:r>
              <a:rPr lang="en-US" sz="2800"/>
              <a:t>The earlier medicine is started, the better it works to prevent HIV transmission.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7289"/>
                                        </p:tgtEl>
                                        <p:attrNameLst>
                                          <p:attrName>style.visibility</p:attrName>
                                        </p:attrNameLst>
                                      </p:cBhvr>
                                      <p:to>
                                        <p:strVal val="visible"/>
                                      </p:to>
                                    </p:set>
                                    <p:anim calcmode="lin" valueType="num">
                                      <p:cBhvr>
                                        <p:cTn id="7" dur="500" fill="hold"/>
                                        <p:tgtEl>
                                          <p:spTgt spid="97289"/>
                                        </p:tgtEl>
                                        <p:attrNameLst>
                                          <p:attrName>ppt_w</p:attrName>
                                        </p:attrNameLst>
                                      </p:cBhvr>
                                      <p:tavLst>
                                        <p:tav tm="0">
                                          <p:val>
                                            <p:fltVal val="0"/>
                                          </p:val>
                                        </p:tav>
                                        <p:tav tm="100000">
                                          <p:val>
                                            <p:strVal val="#ppt_w"/>
                                          </p:val>
                                        </p:tav>
                                      </p:tavLst>
                                    </p:anim>
                                    <p:anim calcmode="lin" valueType="num">
                                      <p:cBhvr>
                                        <p:cTn id="8" dur="500" fill="hold"/>
                                        <p:tgtEl>
                                          <p:spTgt spid="9728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title"/>
          </p:nvPr>
        </p:nvSpPr>
        <p:spPr/>
        <p:txBody>
          <a:bodyPr/>
          <a:lstStyle/>
          <a:p>
            <a:r>
              <a:rPr lang="en-US"/>
              <a:t>Risk of Transmitting HIV to a Newborn</a:t>
            </a:r>
          </a:p>
        </p:txBody>
      </p:sp>
      <p:sp>
        <p:nvSpPr>
          <p:cNvPr id="105483" name="Rectangle 11"/>
          <p:cNvSpPr>
            <a:spLocks noGrp="1" noChangeArrowheads="1"/>
          </p:cNvSpPr>
          <p:nvPr>
            <p:ph type="body" sz="half" idx="1"/>
          </p:nvPr>
        </p:nvSpPr>
        <p:spPr>
          <a:xfrm>
            <a:off x="-457200" y="5257800"/>
            <a:ext cx="3748088" cy="1371600"/>
          </a:xfrm>
          <a:noFill/>
          <a:ln/>
        </p:spPr>
        <p:txBody>
          <a:bodyPr/>
          <a:lstStyle/>
          <a:p>
            <a:pPr algn="ctr">
              <a:lnSpc>
                <a:spcPct val="80000"/>
              </a:lnSpc>
              <a:buFont typeface="Wingdings" pitchFamily="2" charset="2"/>
              <a:buNone/>
            </a:pPr>
            <a:r>
              <a:rPr lang="en-US" sz="2400">
                <a:solidFill>
                  <a:schemeClr val="folHlink"/>
                </a:solidFill>
              </a:rPr>
              <a:t>1 in 4</a:t>
            </a:r>
            <a:r>
              <a:rPr lang="en-US" sz="2400"/>
              <a:t> chance </a:t>
            </a:r>
            <a:r>
              <a:rPr lang="en-US" sz="2400">
                <a:solidFill>
                  <a:schemeClr val="folHlink"/>
                </a:solidFill>
              </a:rPr>
              <a:t>without</a:t>
            </a:r>
          </a:p>
          <a:p>
            <a:pPr algn="ctr">
              <a:lnSpc>
                <a:spcPct val="80000"/>
              </a:lnSpc>
              <a:buFont typeface="Wingdings" pitchFamily="2" charset="2"/>
              <a:buNone/>
            </a:pPr>
            <a:r>
              <a:rPr lang="en-US" sz="2400"/>
              <a:t>HIV medicine</a:t>
            </a:r>
          </a:p>
        </p:txBody>
      </p:sp>
      <p:sp>
        <p:nvSpPr>
          <p:cNvPr id="105484" name="Rectangle 12"/>
          <p:cNvSpPr>
            <a:spLocks noGrp="1" noChangeArrowheads="1"/>
          </p:cNvSpPr>
          <p:nvPr>
            <p:ph type="body" sz="half" idx="2"/>
          </p:nvPr>
        </p:nvSpPr>
        <p:spPr>
          <a:xfrm>
            <a:off x="5332413" y="5257800"/>
            <a:ext cx="4421187" cy="1371600"/>
          </a:xfrm>
          <a:noFill/>
          <a:ln/>
        </p:spPr>
        <p:txBody>
          <a:bodyPr/>
          <a:lstStyle/>
          <a:p>
            <a:pPr algn="ctr">
              <a:lnSpc>
                <a:spcPct val="80000"/>
              </a:lnSpc>
              <a:buFont typeface="Wingdings" pitchFamily="2" charset="2"/>
              <a:buNone/>
            </a:pPr>
            <a:r>
              <a:rPr lang="en-US" sz="2400">
                <a:solidFill>
                  <a:schemeClr val="folHlink"/>
                </a:solidFill>
              </a:rPr>
              <a:t>Less than1 in 8</a:t>
            </a:r>
            <a:r>
              <a:rPr lang="en-US" sz="2400"/>
              <a:t> chance </a:t>
            </a:r>
            <a:r>
              <a:rPr lang="en-US" sz="2400">
                <a:solidFill>
                  <a:schemeClr val="folHlink"/>
                </a:solidFill>
              </a:rPr>
              <a:t>with</a:t>
            </a:r>
          </a:p>
          <a:p>
            <a:pPr algn="ctr">
              <a:lnSpc>
                <a:spcPct val="80000"/>
              </a:lnSpc>
              <a:buFont typeface="Wingdings" pitchFamily="2" charset="2"/>
              <a:buNone/>
            </a:pPr>
            <a:r>
              <a:rPr lang="en-US" sz="2400"/>
              <a:t> HIV medicine for the</a:t>
            </a:r>
          </a:p>
          <a:p>
            <a:pPr algn="ctr">
              <a:lnSpc>
                <a:spcPct val="80000"/>
              </a:lnSpc>
              <a:buFont typeface="Wingdings" pitchFamily="2" charset="2"/>
              <a:buNone/>
            </a:pPr>
            <a:r>
              <a:rPr lang="en-US" sz="2400"/>
              <a:t>mother and baby</a:t>
            </a:r>
          </a:p>
          <a:p>
            <a:pPr algn="ctr">
              <a:lnSpc>
                <a:spcPct val="80000"/>
              </a:lnSpc>
              <a:buFont typeface="Wingdings" pitchFamily="2" charset="2"/>
              <a:buNone/>
            </a:pPr>
            <a:endParaRPr lang="en-US" sz="2400"/>
          </a:p>
        </p:txBody>
      </p:sp>
      <p:grpSp>
        <p:nvGrpSpPr>
          <p:cNvPr id="105504" name="Group 32"/>
          <p:cNvGrpSpPr>
            <a:grpSpLocks/>
          </p:cNvGrpSpPr>
          <p:nvPr/>
        </p:nvGrpSpPr>
        <p:grpSpPr bwMode="auto">
          <a:xfrm>
            <a:off x="458788" y="2166938"/>
            <a:ext cx="1674812" cy="2709862"/>
            <a:chOff x="528" y="768"/>
            <a:chExt cx="1534" cy="2190"/>
          </a:xfrm>
        </p:grpSpPr>
        <p:pic>
          <p:nvPicPr>
            <p:cNvPr id="105485" name="Picture 13" descr="rg2pkd2u[1]"/>
            <p:cNvPicPr>
              <a:picLocks noChangeAspect="1" noChangeArrowheads="1"/>
            </p:cNvPicPr>
            <p:nvPr/>
          </p:nvPicPr>
          <p:blipFill>
            <a:blip r:embed="rId3" cstate="print"/>
            <a:srcRect t="25587"/>
            <a:stretch>
              <a:fillRect/>
            </a:stretch>
          </p:blipFill>
          <p:spPr bwMode="auto">
            <a:xfrm>
              <a:off x="528" y="768"/>
              <a:ext cx="622" cy="462"/>
            </a:xfrm>
            <a:prstGeom prst="rect">
              <a:avLst/>
            </a:prstGeom>
            <a:noFill/>
            <a:ln w="9525">
              <a:noFill/>
              <a:miter lim="800000"/>
              <a:headEnd/>
              <a:tailEnd/>
            </a:ln>
          </p:spPr>
        </p:pic>
        <p:pic>
          <p:nvPicPr>
            <p:cNvPr id="105489" name="Picture 17" descr="rg2pkd2u[1]"/>
            <p:cNvPicPr>
              <a:picLocks noChangeAspect="1" noChangeArrowheads="1"/>
            </p:cNvPicPr>
            <p:nvPr/>
          </p:nvPicPr>
          <p:blipFill>
            <a:blip r:embed="rId4" cstate="print"/>
            <a:srcRect t="25587"/>
            <a:stretch>
              <a:fillRect/>
            </a:stretch>
          </p:blipFill>
          <p:spPr bwMode="auto">
            <a:xfrm>
              <a:off x="1440" y="768"/>
              <a:ext cx="622" cy="462"/>
            </a:xfrm>
            <a:prstGeom prst="rect">
              <a:avLst/>
            </a:prstGeom>
            <a:noFill/>
            <a:ln w="9525">
              <a:noFill/>
              <a:miter lim="800000"/>
              <a:headEnd/>
              <a:tailEnd/>
            </a:ln>
          </p:spPr>
        </p:pic>
        <p:pic>
          <p:nvPicPr>
            <p:cNvPr id="105490" name="Picture 18" descr="rg2pkd2u[1]"/>
            <p:cNvPicPr>
              <a:picLocks noChangeAspect="1" noChangeArrowheads="1"/>
            </p:cNvPicPr>
            <p:nvPr/>
          </p:nvPicPr>
          <p:blipFill>
            <a:blip r:embed="rId5" cstate="print"/>
            <a:srcRect t="25587"/>
            <a:stretch>
              <a:fillRect/>
            </a:stretch>
          </p:blipFill>
          <p:spPr bwMode="auto">
            <a:xfrm>
              <a:off x="528" y="1344"/>
              <a:ext cx="622" cy="462"/>
            </a:xfrm>
            <a:prstGeom prst="rect">
              <a:avLst/>
            </a:prstGeom>
            <a:noFill/>
            <a:ln w="9525">
              <a:noFill/>
              <a:miter lim="800000"/>
              <a:headEnd/>
              <a:tailEnd/>
            </a:ln>
          </p:spPr>
        </p:pic>
        <p:pic>
          <p:nvPicPr>
            <p:cNvPr id="105491" name="Picture 19" descr="rg2pkd2u[1]"/>
            <p:cNvPicPr>
              <a:picLocks noChangeAspect="1" noChangeArrowheads="1"/>
            </p:cNvPicPr>
            <p:nvPr/>
          </p:nvPicPr>
          <p:blipFill>
            <a:blip r:embed="rId5" cstate="print"/>
            <a:srcRect t="25587"/>
            <a:stretch>
              <a:fillRect/>
            </a:stretch>
          </p:blipFill>
          <p:spPr bwMode="auto">
            <a:xfrm>
              <a:off x="1440" y="1344"/>
              <a:ext cx="622" cy="462"/>
            </a:xfrm>
            <a:prstGeom prst="rect">
              <a:avLst/>
            </a:prstGeom>
            <a:noFill/>
            <a:ln w="9525">
              <a:noFill/>
              <a:miter lim="800000"/>
              <a:headEnd/>
              <a:tailEnd/>
            </a:ln>
          </p:spPr>
        </p:pic>
        <p:pic>
          <p:nvPicPr>
            <p:cNvPr id="105492" name="Picture 20" descr="rg2pkd2u[1]"/>
            <p:cNvPicPr>
              <a:picLocks noChangeAspect="1" noChangeArrowheads="1"/>
            </p:cNvPicPr>
            <p:nvPr/>
          </p:nvPicPr>
          <p:blipFill>
            <a:blip r:embed="rId5" cstate="print"/>
            <a:srcRect t="25587"/>
            <a:stretch>
              <a:fillRect/>
            </a:stretch>
          </p:blipFill>
          <p:spPr bwMode="auto">
            <a:xfrm>
              <a:off x="528" y="1920"/>
              <a:ext cx="622" cy="462"/>
            </a:xfrm>
            <a:prstGeom prst="rect">
              <a:avLst/>
            </a:prstGeom>
            <a:noFill/>
            <a:ln w="9525">
              <a:noFill/>
              <a:miter lim="800000"/>
              <a:headEnd/>
              <a:tailEnd/>
            </a:ln>
          </p:spPr>
        </p:pic>
        <p:pic>
          <p:nvPicPr>
            <p:cNvPr id="105493" name="Picture 21" descr="rg2pkd2u[1]"/>
            <p:cNvPicPr>
              <a:picLocks noChangeAspect="1" noChangeArrowheads="1"/>
            </p:cNvPicPr>
            <p:nvPr/>
          </p:nvPicPr>
          <p:blipFill>
            <a:blip r:embed="rId5" cstate="print"/>
            <a:srcRect t="25587"/>
            <a:stretch>
              <a:fillRect/>
            </a:stretch>
          </p:blipFill>
          <p:spPr bwMode="auto">
            <a:xfrm>
              <a:off x="528" y="2496"/>
              <a:ext cx="622" cy="462"/>
            </a:xfrm>
            <a:prstGeom prst="rect">
              <a:avLst/>
            </a:prstGeom>
            <a:noFill/>
            <a:ln w="9525">
              <a:noFill/>
              <a:miter lim="800000"/>
              <a:headEnd/>
              <a:tailEnd/>
            </a:ln>
          </p:spPr>
        </p:pic>
        <p:pic>
          <p:nvPicPr>
            <p:cNvPr id="105494" name="Picture 22" descr="rg2pkd2u[1]"/>
            <p:cNvPicPr>
              <a:picLocks noChangeAspect="1" noChangeArrowheads="1"/>
            </p:cNvPicPr>
            <p:nvPr/>
          </p:nvPicPr>
          <p:blipFill>
            <a:blip r:embed="rId5" cstate="print"/>
            <a:srcRect t="25587"/>
            <a:stretch>
              <a:fillRect/>
            </a:stretch>
          </p:blipFill>
          <p:spPr bwMode="auto">
            <a:xfrm>
              <a:off x="1440" y="1920"/>
              <a:ext cx="622" cy="462"/>
            </a:xfrm>
            <a:prstGeom prst="rect">
              <a:avLst/>
            </a:prstGeom>
            <a:noFill/>
            <a:ln w="9525">
              <a:noFill/>
              <a:miter lim="800000"/>
              <a:headEnd/>
              <a:tailEnd/>
            </a:ln>
          </p:spPr>
        </p:pic>
        <p:pic>
          <p:nvPicPr>
            <p:cNvPr id="105495" name="Picture 23" descr="rg2pkd2u[1]"/>
            <p:cNvPicPr>
              <a:picLocks noChangeAspect="1" noChangeArrowheads="1"/>
            </p:cNvPicPr>
            <p:nvPr/>
          </p:nvPicPr>
          <p:blipFill>
            <a:blip r:embed="rId5" cstate="print"/>
            <a:srcRect t="25587"/>
            <a:stretch>
              <a:fillRect/>
            </a:stretch>
          </p:blipFill>
          <p:spPr bwMode="auto">
            <a:xfrm>
              <a:off x="1440" y="2496"/>
              <a:ext cx="622" cy="462"/>
            </a:xfrm>
            <a:prstGeom prst="rect">
              <a:avLst/>
            </a:prstGeom>
            <a:noFill/>
            <a:ln w="9525">
              <a:noFill/>
              <a:miter lim="800000"/>
              <a:headEnd/>
              <a:tailEnd/>
            </a:ln>
          </p:spPr>
        </p:pic>
      </p:grpSp>
      <p:grpSp>
        <p:nvGrpSpPr>
          <p:cNvPr id="105527" name="Group 55"/>
          <p:cNvGrpSpPr>
            <a:grpSpLocks/>
          </p:cNvGrpSpPr>
          <p:nvPr/>
        </p:nvGrpSpPr>
        <p:grpSpPr bwMode="auto">
          <a:xfrm>
            <a:off x="6480175" y="2209800"/>
            <a:ext cx="2054225" cy="2667000"/>
            <a:chOff x="3506" y="1418"/>
            <a:chExt cx="1438" cy="1867"/>
          </a:xfrm>
        </p:grpSpPr>
        <p:pic>
          <p:nvPicPr>
            <p:cNvPr id="105496" name="Picture 24" descr="rg2pkd2u[1]"/>
            <p:cNvPicPr>
              <a:picLocks noChangeAspect="1" noChangeArrowheads="1"/>
            </p:cNvPicPr>
            <p:nvPr/>
          </p:nvPicPr>
          <p:blipFill>
            <a:blip r:embed="rId6" cstate="print"/>
            <a:srcRect t="25587"/>
            <a:stretch>
              <a:fillRect/>
            </a:stretch>
          </p:blipFill>
          <p:spPr bwMode="auto">
            <a:xfrm>
              <a:off x="3506" y="1431"/>
              <a:ext cx="583" cy="391"/>
            </a:xfrm>
            <a:prstGeom prst="rect">
              <a:avLst/>
            </a:prstGeom>
            <a:noFill/>
            <a:ln w="9525">
              <a:noFill/>
              <a:miter lim="800000"/>
              <a:headEnd/>
              <a:tailEnd/>
            </a:ln>
          </p:spPr>
        </p:pic>
        <p:pic>
          <p:nvPicPr>
            <p:cNvPr id="105497" name="Picture 25" descr="rg2pkd2u[1]"/>
            <p:cNvPicPr>
              <a:picLocks noChangeAspect="1" noChangeArrowheads="1"/>
            </p:cNvPicPr>
            <p:nvPr/>
          </p:nvPicPr>
          <p:blipFill>
            <a:blip r:embed="rId5" cstate="print"/>
            <a:srcRect t="25587"/>
            <a:stretch>
              <a:fillRect/>
            </a:stretch>
          </p:blipFill>
          <p:spPr bwMode="auto">
            <a:xfrm>
              <a:off x="4316" y="1431"/>
              <a:ext cx="583" cy="391"/>
            </a:xfrm>
            <a:prstGeom prst="rect">
              <a:avLst/>
            </a:prstGeom>
            <a:noFill/>
            <a:ln w="9525">
              <a:noFill/>
              <a:miter lim="800000"/>
              <a:headEnd/>
              <a:tailEnd/>
            </a:ln>
          </p:spPr>
        </p:pic>
        <p:pic>
          <p:nvPicPr>
            <p:cNvPr id="105498" name="Picture 26" descr="rg2pkd2u[1]"/>
            <p:cNvPicPr>
              <a:picLocks noChangeAspect="1" noChangeArrowheads="1"/>
            </p:cNvPicPr>
            <p:nvPr/>
          </p:nvPicPr>
          <p:blipFill>
            <a:blip r:embed="rId5" cstate="print"/>
            <a:srcRect t="25587"/>
            <a:stretch>
              <a:fillRect/>
            </a:stretch>
          </p:blipFill>
          <p:spPr bwMode="auto">
            <a:xfrm>
              <a:off x="3506" y="1919"/>
              <a:ext cx="583" cy="391"/>
            </a:xfrm>
            <a:prstGeom prst="rect">
              <a:avLst/>
            </a:prstGeom>
            <a:noFill/>
            <a:ln w="9525">
              <a:noFill/>
              <a:miter lim="800000"/>
              <a:headEnd/>
              <a:tailEnd/>
            </a:ln>
          </p:spPr>
        </p:pic>
        <p:pic>
          <p:nvPicPr>
            <p:cNvPr id="105499" name="Picture 27" descr="rg2pkd2u[1]"/>
            <p:cNvPicPr>
              <a:picLocks noChangeAspect="1" noChangeArrowheads="1"/>
            </p:cNvPicPr>
            <p:nvPr/>
          </p:nvPicPr>
          <p:blipFill>
            <a:blip r:embed="rId5" cstate="print"/>
            <a:srcRect t="25587"/>
            <a:stretch>
              <a:fillRect/>
            </a:stretch>
          </p:blipFill>
          <p:spPr bwMode="auto">
            <a:xfrm>
              <a:off x="4316" y="1919"/>
              <a:ext cx="583" cy="391"/>
            </a:xfrm>
            <a:prstGeom prst="rect">
              <a:avLst/>
            </a:prstGeom>
            <a:noFill/>
            <a:ln w="9525">
              <a:noFill/>
              <a:miter lim="800000"/>
              <a:headEnd/>
              <a:tailEnd/>
            </a:ln>
          </p:spPr>
        </p:pic>
        <p:pic>
          <p:nvPicPr>
            <p:cNvPr id="105500" name="Picture 28" descr="rg2pkd2u[1]"/>
            <p:cNvPicPr>
              <a:picLocks noChangeAspect="1" noChangeArrowheads="1"/>
            </p:cNvPicPr>
            <p:nvPr/>
          </p:nvPicPr>
          <p:blipFill>
            <a:blip r:embed="rId5" cstate="print"/>
            <a:srcRect t="25587"/>
            <a:stretch>
              <a:fillRect/>
            </a:stretch>
          </p:blipFill>
          <p:spPr bwMode="auto">
            <a:xfrm>
              <a:off x="3506" y="2406"/>
              <a:ext cx="583" cy="391"/>
            </a:xfrm>
            <a:prstGeom prst="rect">
              <a:avLst/>
            </a:prstGeom>
            <a:noFill/>
            <a:ln w="9525">
              <a:noFill/>
              <a:miter lim="800000"/>
              <a:headEnd/>
              <a:tailEnd/>
            </a:ln>
          </p:spPr>
        </p:pic>
        <p:pic>
          <p:nvPicPr>
            <p:cNvPr id="105501" name="Picture 29" descr="rg2pkd2u[1]"/>
            <p:cNvPicPr>
              <a:picLocks noChangeAspect="1" noChangeArrowheads="1"/>
            </p:cNvPicPr>
            <p:nvPr/>
          </p:nvPicPr>
          <p:blipFill>
            <a:blip r:embed="rId5" cstate="print"/>
            <a:srcRect t="25587"/>
            <a:stretch>
              <a:fillRect/>
            </a:stretch>
          </p:blipFill>
          <p:spPr bwMode="auto">
            <a:xfrm>
              <a:off x="4316" y="2406"/>
              <a:ext cx="583" cy="391"/>
            </a:xfrm>
            <a:prstGeom prst="rect">
              <a:avLst/>
            </a:prstGeom>
            <a:noFill/>
            <a:ln w="9525">
              <a:noFill/>
              <a:miter lim="800000"/>
              <a:headEnd/>
              <a:tailEnd/>
            </a:ln>
          </p:spPr>
        </p:pic>
        <p:pic>
          <p:nvPicPr>
            <p:cNvPr id="105502" name="Picture 30" descr="rg2pkd2u[1]"/>
            <p:cNvPicPr>
              <a:picLocks noChangeAspect="1" noChangeArrowheads="1"/>
            </p:cNvPicPr>
            <p:nvPr/>
          </p:nvPicPr>
          <p:blipFill>
            <a:blip r:embed="rId5" cstate="print"/>
            <a:srcRect t="25587"/>
            <a:stretch>
              <a:fillRect/>
            </a:stretch>
          </p:blipFill>
          <p:spPr bwMode="auto">
            <a:xfrm>
              <a:off x="3506" y="2894"/>
              <a:ext cx="583" cy="391"/>
            </a:xfrm>
            <a:prstGeom prst="rect">
              <a:avLst/>
            </a:prstGeom>
            <a:noFill/>
            <a:ln w="9525">
              <a:noFill/>
              <a:miter lim="800000"/>
              <a:headEnd/>
              <a:tailEnd/>
            </a:ln>
          </p:spPr>
        </p:pic>
        <p:pic>
          <p:nvPicPr>
            <p:cNvPr id="105503" name="Picture 31" descr="rg2pkd2u[1]"/>
            <p:cNvPicPr>
              <a:picLocks noChangeAspect="1" noChangeArrowheads="1"/>
            </p:cNvPicPr>
            <p:nvPr/>
          </p:nvPicPr>
          <p:blipFill>
            <a:blip r:embed="rId5" cstate="print"/>
            <a:srcRect t="25587"/>
            <a:stretch>
              <a:fillRect/>
            </a:stretch>
          </p:blipFill>
          <p:spPr bwMode="auto">
            <a:xfrm>
              <a:off x="4361" y="2894"/>
              <a:ext cx="583" cy="391"/>
            </a:xfrm>
            <a:prstGeom prst="rect">
              <a:avLst/>
            </a:prstGeom>
            <a:noFill/>
            <a:ln w="9525">
              <a:noFill/>
              <a:miter lim="800000"/>
              <a:headEnd/>
              <a:tailEnd/>
            </a:ln>
          </p:spPr>
        </p:pic>
        <p:sp>
          <p:nvSpPr>
            <p:cNvPr id="105507" name="Freeform 35"/>
            <p:cNvSpPr>
              <a:spLocks/>
            </p:cNvSpPr>
            <p:nvPr/>
          </p:nvSpPr>
          <p:spPr bwMode="auto">
            <a:xfrm>
              <a:off x="3986" y="1464"/>
              <a:ext cx="100" cy="186"/>
            </a:xfrm>
            <a:custGeom>
              <a:avLst/>
              <a:gdLst/>
              <a:ahLst/>
              <a:cxnLst>
                <a:cxn ang="0">
                  <a:pos x="94" y="0"/>
                </a:cxn>
                <a:cxn ang="0">
                  <a:pos x="48" y="42"/>
                </a:cxn>
                <a:cxn ang="0">
                  <a:pos x="18" y="96"/>
                </a:cxn>
                <a:cxn ang="0">
                  <a:pos x="2" y="154"/>
                </a:cxn>
                <a:cxn ang="0">
                  <a:pos x="0" y="174"/>
                </a:cxn>
                <a:cxn ang="0">
                  <a:pos x="22" y="182"/>
                </a:cxn>
                <a:cxn ang="0">
                  <a:pos x="40" y="94"/>
                </a:cxn>
                <a:cxn ang="0">
                  <a:pos x="60" y="48"/>
                </a:cxn>
                <a:cxn ang="0">
                  <a:pos x="94" y="0"/>
                </a:cxn>
              </a:cxnLst>
              <a:rect l="0" t="0" r="r" b="b"/>
              <a:pathLst>
                <a:path w="94" h="182">
                  <a:moveTo>
                    <a:pt x="94" y="0"/>
                  </a:moveTo>
                  <a:lnTo>
                    <a:pt x="48" y="42"/>
                  </a:lnTo>
                  <a:lnTo>
                    <a:pt x="18" y="96"/>
                  </a:lnTo>
                  <a:lnTo>
                    <a:pt x="2" y="154"/>
                  </a:lnTo>
                  <a:lnTo>
                    <a:pt x="0" y="174"/>
                  </a:lnTo>
                  <a:lnTo>
                    <a:pt x="22" y="182"/>
                  </a:lnTo>
                  <a:cubicBezTo>
                    <a:pt x="25" y="166"/>
                    <a:pt x="29" y="116"/>
                    <a:pt x="40" y="94"/>
                  </a:cubicBezTo>
                  <a:lnTo>
                    <a:pt x="60" y="48"/>
                  </a:lnTo>
                  <a:lnTo>
                    <a:pt x="94" y="0"/>
                  </a:lnTo>
                  <a:close/>
                </a:path>
              </a:pathLst>
            </a:custGeom>
            <a:solidFill>
              <a:srgbClr val="000000"/>
            </a:solidFill>
            <a:ln w="9525">
              <a:solidFill>
                <a:srgbClr val="000000"/>
              </a:solidFill>
              <a:round/>
              <a:headEnd/>
              <a:tailEnd/>
            </a:ln>
            <a:effectLst/>
          </p:spPr>
          <p:txBody>
            <a:bodyPr/>
            <a:lstStyle/>
            <a:p>
              <a:endParaRPr lang="en-US"/>
            </a:p>
          </p:txBody>
        </p:sp>
        <p:sp>
          <p:nvSpPr>
            <p:cNvPr id="105508" name="Freeform 36"/>
            <p:cNvSpPr>
              <a:spLocks/>
            </p:cNvSpPr>
            <p:nvPr/>
          </p:nvSpPr>
          <p:spPr bwMode="auto">
            <a:xfrm>
              <a:off x="3692" y="1720"/>
              <a:ext cx="335" cy="102"/>
            </a:xfrm>
            <a:custGeom>
              <a:avLst/>
              <a:gdLst/>
              <a:ahLst/>
              <a:cxnLst>
                <a:cxn ang="0">
                  <a:pos x="328" y="38"/>
                </a:cxn>
                <a:cxn ang="0">
                  <a:pos x="278" y="62"/>
                </a:cxn>
                <a:cxn ang="0">
                  <a:pos x="204" y="82"/>
                </a:cxn>
                <a:cxn ang="0">
                  <a:pos x="146" y="94"/>
                </a:cxn>
                <a:cxn ang="0">
                  <a:pos x="74" y="102"/>
                </a:cxn>
                <a:cxn ang="0">
                  <a:pos x="20" y="102"/>
                </a:cxn>
                <a:cxn ang="0">
                  <a:pos x="6" y="98"/>
                </a:cxn>
                <a:cxn ang="0">
                  <a:pos x="0" y="70"/>
                </a:cxn>
                <a:cxn ang="0">
                  <a:pos x="78" y="76"/>
                </a:cxn>
                <a:cxn ang="0">
                  <a:pos x="164" y="64"/>
                </a:cxn>
                <a:cxn ang="0">
                  <a:pos x="182" y="58"/>
                </a:cxn>
                <a:cxn ang="0">
                  <a:pos x="198" y="60"/>
                </a:cxn>
                <a:cxn ang="0">
                  <a:pos x="242" y="44"/>
                </a:cxn>
                <a:cxn ang="0">
                  <a:pos x="236" y="4"/>
                </a:cxn>
                <a:cxn ang="0">
                  <a:pos x="260" y="0"/>
                </a:cxn>
                <a:cxn ang="0">
                  <a:pos x="262" y="12"/>
                </a:cxn>
                <a:cxn ang="0">
                  <a:pos x="274" y="30"/>
                </a:cxn>
                <a:cxn ang="0">
                  <a:pos x="290" y="34"/>
                </a:cxn>
                <a:cxn ang="0">
                  <a:pos x="318" y="22"/>
                </a:cxn>
                <a:cxn ang="0">
                  <a:pos x="330" y="20"/>
                </a:cxn>
                <a:cxn ang="0">
                  <a:pos x="328" y="38"/>
                </a:cxn>
                <a:cxn ang="0">
                  <a:pos x="334" y="36"/>
                </a:cxn>
                <a:cxn ang="0">
                  <a:pos x="330" y="42"/>
                </a:cxn>
                <a:cxn ang="0">
                  <a:pos x="328" y="38"/>
                </a:cxn>
              </a:cxnLst>
              <a:rect l="0" t="0" r="r" b="b"/>
              <a:pathLst>
                <a:path w="335" h="102">
                  <a:moveTo>
                    <a:pt x="328" y="38"/>
                  </a:moveTo>
                  <a:lnTo>
                    <a:pt x="278" y="62"/>
                  </a:lnTo>
                  <a:lnTo>
                    <a:pt x="204" y="82"/>
                  </a:lnTo>
                  <a:lnTo>
                    <a:pt x="146" y="94"/>
                  </a:lnTo>
                  <a:lnTo>
                    <a:pt x="74" y="102"/>
                  </a:lnTo>
                  <a:lnTo>
                    <a:pt x="20" y="102"/>
                  </a:lnTo>
                  <a:lnTo>
                    <a:pt x="6" y="98"/>
                  </a:lnTo>
                  <a:lnTo>
                    <a:pt x="0" y="70"/>
                  </a:lnTo>
                  <a:lnTo>
                    <a:pt x="78" y="76"/>
                  </a:lnTo>
                  <a:cubicBezTo>
                    <a:pt x="109" y="72"/>
                    <a:pt x="135" y="68"/>
                    <a:pt x="164" y="64"/>
                  </a:cubicBezTo>
                  <a:cubicBezTo>
                    <a:pt x="170" y="62"/>
                    <a:pt x="182" y="58"/>
                    <a:pt x="182" y="58"/>
                  </a:cubicBezTo>
                  <a:cubicBezTo>
                    <a:pt x="191" y="61"/>
                    <a:pt x="186" y="60"/>
                    <a:pt x="198" y="60"/>
                  </a:cubicBezTo>
                  <a:lnTo>
                    <a:pt x="242" y="44"/>
                  </a:lnTo>
                  <a:lnTo>
                    <a:pt x="236" y="4"/>
                  </a:lnTo>
                  <a:lnTo>
                    <a:pt x="260" y="0"/>
                  </a:lnTo>
                  <a:lnTo>
                    <a:pt x="262" y="12"/>
                  </a:lnTo>
                  <a:lnTo>
                    <a:pt x="274" y="30"/>
                  </a:lnTo>
                  <a:lnTo>
                    <a:pt x="290" y="34"/>
                  </a:lnTo>
                  <a:cubicBezTo>
                    <a:pt x="304" y="32"/>
                    <a:pt x="309" y="22"/>
                    <a:pt x="318" y="22"/>
                  </a:cubicBezTo>
                  <a:lnTo>
                    <a:pt x="330" y="20"/>
                  </a:lnTo>
                  <a:cubicBezTo>
                    <a:pt x="329" y="26"/>
                    <a:pt x="327" y="32"/>
                    <a:pt x="328" y="38"/>
                  </a:cubicBezTo>
                  <a:cubicBezTo>
                    <a:pt x="329" y="40"/>
                    <a:pt x="333" y="34"/>
                    <a:pt x="334" y="36"/>
                  </a:cubicBezTo>
                  <a:cubicBezTo>
                    <a:pt x="335" y="38"/>
                    <a:pt x="332" y="41"/>
                    <a:pt x="330" y="42"/>
                  </a:cubicBezTo>
                  <a:cubicBezTo>
                    <a:pt x="329" y="42"/>
                    <a:pt x="329" y="39"/>
                    <a:pt x="328" y="38"/>
                  </a:cubicBezTo>
                  <a:close/>
                </a:path>
              </a:pathLst>
            </a:custGeom>
            <a:solidFill>
              <a:srgbClr val="000000"/>
            </a:solidFill>
            <a:ln w="9525">
              <a:solidFill>
                <a:srgbClr val="000000"/>
              </a:solidFill>
              <a:round/>
              <a:headEnd/>
              <a:tailEnd/>
            </a:ln>
            <a:effectLst/>
          </p:spPr>
          <p:txBody>
            <a:bodyPr/>
            <a:lstStyle/>
            <a:p>
              <a:endParaRPr lang="en-US"/>
            </a:p>
          </p:txBody>
        </p:sp>
        <p:sp>
          <p:nvSpPr>
            <p:cNvPr id="105509" name="Freeform 37"/>
            <p:cNvSpPr>
              <a:spLocks/>
            </p:cNvSpPr>
            <p:nvPr/>
          </p:nvSpPr>
          <p:spPr bwMode="auto">
            <a:xfrm>
              <a:off x="3978" y="1694"/>
              <a:ext cx="48" cy="34"/>
            </a:xfrm>
            <a:custGeom>
              <a:avLst/>
              <a:gdLst/>
              <a:ahLst/>
              <a:cxnLst>
                <a:cxn ang="0">
                  <a:pos x="48" y="0"/>
                </a:cxn>
                <a:cxn ang="0">
                  <a:pos x="36" y="6"/>
                </a:cxn>
                <a:cxn ang="0">
                  <a:pos x="24" y="6"/>
                </a:cxn>
                <a:cxn ang="0">
                  <a:pos x="10" y="4"/>
                </a:cxn>
                <a:cxn ang="0">
                  <a:pos x="0" y="16"/>
                </a:cxn>
                <a:cxn ang="0">
                  <a:pos x="12" y="34"/>
                </a:cxn>
                <a:cxn ang="0">
                  <a:pos x="34" y="30"/>
                </a:cxn>
                <a:cxn ang="0">
                  <a:pos x="44" y="24"/>
                </a:cxn>
                <a:cxn ang="0">
                  <a:pos x="48" y="0"/>
                </a:cxn>
              </a:cxnLst>
              <a:rect l="0" t="0" r="r" b="b"/>
              <a:pathLst>
                <a:path w="48" h="34">
                  <a:moveTo>
                    <a:pt x="48" y="0"/>
                  </a:moveTo>
                  <a:lnTo>
                    <a:pt x="36" y="6"/>
                  </a:lnTo>
                  <a:lnTo>
                    <a:pt x="24" y="6"/>
                  </a:lnTo>
                  <a:lnTo>
                    <a:pt x="10" y="4"/>
                  </a:lnTo>
                  <a:lnTo>
                    <a:pt x="0" y="16"/>
                  </a:lnTo>
                  <a:cubicBezTo>
                    <a:pt x="5" y="30"/>
                    <a:pt x="4" y="26"/>
                    <a:pt x="12" y="34"/>
                  </a:cubicBezTo>
                  <a:cubicBezTo>
                    <a:pt x="19" y="33"/>
                    <a:pt x="34" y="30"/>
                    <a:pt x="34" y="30"/>
                  </a:cubicBezTo>
                  <a:lnTo>
                    <a:pt x="44" y="24"/>
                  </a:lnTo>
                  <a:lnTo>
                    <a:pt x="48" y="0"/>
                  </a:lnTo>
                  <a:close/>
                </a:path>
              </a:pathLst>
            </a:custGeom>
            <a:solidFill>
              <a:srgbClr val="000000"/>
            </a:solidFill>
            <a:ln w="9525">
              <a:solidFill>
                <a:srgbClr val="000000"/>
              </a:solidFill>
              <a:round/>
              <a:headEnd/>
              <a:tailEnd/>
            </a:ln>
            <a:effectLst/>
          </p:spPr>
          <p:txBody>
            <a:bodyPr/>
            <a:lstStyle/>
            <a:p>
              <a:endParaRPr lang="en-US"/>
            </a:p>
          </p:txBody>
        </p:sp>
        <p:sp>
          <p:nvSpPr>
            <p:cNvPr id="105510" name="Freeform 38"/>
            <p:cNvSpPr>
              <a:spLocks/>
            </p:cNvSpPr>
            <p:nvPr/>
          </p:nvSpPr>
          <p:spPr bwMode="auto">
            <a:xfrm>
              <a:off x="3682" y="1668"/>
              <a:ext cx="330" cy="82"/>
            </a:xfrm>
            <a:custGeom>
              <a:avLst/>
              <a:gdLst/>
              <a:ahLst/>
              <a:cxnLst>
                <a:cxn ang="0">
                  <a:pos x="330" y="0"/>
                </a:cxn>
                <a:cxn ang="0">
                  <a:pos x="300" y="10"/>
                </a:cxn>
                <a:cxn ang="0">
                  <a:pos x="272" y="18"/>
                </a:cxn>
                <a:cxn ang="0">
                  <a:pos x="248" y="24"/>
                </a:cxn>
                <a:cxn ang="0">
                  <a:pos x="210" y="34"/>
                </a:cxn>
                <a:cxn ang="0">
                  <a:pos x="168" y="40"/>
                </a:cxn>
                <a:cxn ang="0">
                  <a:pos x="124" y="46"/>
                </a:cxn>
                <a:cxn ang="0">
                  <a:pos x="94" y="48"/>
                </a:cxn>
                <a:cxn ang="0">
                  <a:pos x="60" y="48"/>
                </a:cxn>
                <a:cxn ang="0">
                  <a:pos x="34" y="50"/>
                </a:cxn>
                <a:cxn ang="0">
                  <a:pos x="0" y="46"/>
                </a:cxn>
                <a:cxn ang="0">
                  <a:pos x="2" y="76"/>
                </a:cxn>
                <a:cxn ang="0">
                  <a:pos x="88" y="82"/>
                </a:cxn>
                <a:cxn ang="0">
                  <a:pos x="134" y="78"/>
                </a:cxn>
                <a:cxn ang="0">
                  <a:pos x="158" y="78"/>
                </a:cxn>
                <a:cxn ang="0">
                  <a:pos x="184" y="72"/>
                </a:cxn>
                <a:cxn ang="0">
                  <a:pos x="240" y="54"/>
                </a:cxn>
                <a:cxn ang="0">
                  <a:pos x="276" y="36"/>
                </a:cxn>
                <a:cxn ang="0">
                  <a:pos x="300" y="22"/>
                </a:cxn>
                <a:cxn ang="0">
                  <a:pos x="330" y="0"/>
                </a:cxn>
              </a:cxnLst>
              <a:rect l="0" t="0" r="r" b="b"/>
              <a:pathLst>
                <a:path w="330" h="82">
                  <a:moveTo>
                    <a:pt x="330" y="0"/>
                  </a:moveTo>
                  <a:lnTo>
                    <a:pt x="300" y="10"/>
                  </a:lnTo>
                  <a:lnTo>
                    <a:pt x="272" y="18"/>
                  </a:lnTo>
                  <a:lnTo>
                    <a:pt x="248" y="24"/>
                  </a:lnTo>
                  <a:lnTo>
                    <a:pt x="210" y="34"/>
                  </a:lnTo>
                  <a:lnTo>
                    <a:pt x="168" y="40"/>
                  </a:lnTo>
                  <a:lnTo>
                    <a:pt x="124" y="46"/>
                  </a:lnTo>
                  <a:lnTo>
                    <a:pt x="94" y="48"/>
                  </a:lnTo>
                  <a:lnTo>
                    <a:pt x="60" y="48"/>
                  </a:lnTo>
                  <a:lnTo>
                    <a:pt x="34" y="50"/>
                  </a:lnTo>
                  <a:lnTo>
                    <a:pt x="0" y="46"/>
                  </a:lnTo>
                  <a:lnTo>
                    <a:pt x="2" y="76"/>
                  </a:lnTo>
                  <a:cubicBezTo>
                    <a:pt x="28" y="78"/>
                    <a:pt x="61" y="82"/>
                    <a:pt x="88" y="82"/>
                  </a:cubicBezTo>
                  <a:lnTo>
                    <a:pt x="134" y="78"/>
                  </a:lnTo>
                  <a:lnTo>
                    <a:pt x="158" y="78"/>
                  </a:lnTo>
                  <a:lnTo>
                    <a:pt x="184" y="72"/>
                  </a:lnTo>
                  <a:cubicBezTo>
                    <a:pt x="191" y="70"/>
                    <a:pt x="230" y="54"/>
                    <a:pt x="240" y="54"/>
                  </a:cubicBezTo>
                  <a:lnTo>
                    <a:pt x="276" y="36"/>
                  </a:lnTo>
                  <a:lnTo>
                    <a:pt x="300" y="22"/>
                  </a:lnTo>
                  <a:lnTo>
                    <a:pt x="330" y="0"/>
                  </a:lnTo>
                  <a:close/>
                </a:path>
              </a:pathLst>
            </a:custGeom>
            <a:solidFill>
              <a:srgbClr val="000000"/>
            </a:solidFill>
            <a:ln w="9525">
              <a:solidFill>
                <a:srgbClr val="000000"/>
              </a:solidFill>
              <a:round/>
              <a:headEnd/>
              <a:tailEnd/>
            </a:ln>
            <a:effectLst/>
          </p:spPr>
          <p:txBody>
            <a:bodyPr/>
            <a:lstStyle/>
            <a:p>
              <a:endParaRPr lang="en-US"/>
            </a:p>
          </p:txBody>
        </p:sp>
        <p:sp>
          <p:nvSpPr>
            <p:cNvPr id="105511" name="Freeform 39"/>
            <p:cNvSpPr>
              <a:spLocks/>
            </p:cNvSpPr>
            <p:nvPr/>
          </p:nvSpPr>
          <p:spPr bwMode="auto">
            <a:xfrm>
              <a:off x="3672" y="1608"/>
              <a:ext cx="278" cy="72"/>
            </a:xfrm>
            <a:custGeom>
              <a:avLst/>
              <a:gdLst/>
              <a:ahLst/>
              <a:cxnLst>
                <a:cxn ang="0">
                  <a:pos x="0" y="42"/>
                </a:cxn>
                <a:cxn ang="0">
                  <a:pos x="0" y="56"/>
                </a:cxn>
                <a:cxn ang="0">
                  <a:pos x="50" y="68"/>
                </a:cxn>
                <a:cxn ang="0">
                  <a:pos x="86" y="52"/>
                </a:cxn>
                <a:cxn ang="0">
                  <a:pos x="100" y="50"/>
                </a:cxn>
                <a:cxn ang="0">
                  <a:pos x="120" y="54"/>
                </a:cxn>
                <a:cxn ang="0">
                  <a:pos x="140" y="56"/>
                </a:cxn>
                <a:cxn ang="0">
                  <a:pos x="166" y="62"/>
                </a:cxn>
                <a:cxn ang="0">
                  <a:pos x="196" y="40"/>
                </a:cxn>
                <a:cxn ang="0">
                  <a:pos x="218" y="30"/>
                </a:cxn>
                <a:cxn ang="0">
                  <a:pos x="246" y="24"/>
                </a:cxn>
                <a:cxn ang="0">
                  <a:pos x="270" y="36"/>
                </a:cxn>
                <a:cxn ang="0">
                  <a:pos x="278" y="14"/>
                </a:cxn>
                <a:cxn ang="0">
                  <a:pos x="262" y="6"/>
                </a:cxn>
                <a:cxn ang="0">
                  <a:pos x="246" y="0"/>
                </a:cxn>
                <a:cxn ang="0">
                  <a:pos x="228" y="2"/>
                </a:cxn>
                <a:cxn ang="0">
                  <a:pos x="214" y="12"/>
                </a:cxn>
                <a:cxn ang="0">
                  <a:pos x="194" y="22"/>
                </a:cxn>
                <a:cxn ang="0">
                  <a:pos x="174" y="34"/>
                </a:cxn>
                <a:cxn ang="0">
                  <a:pos x="150" y="38"/>
                </a:cxn>
                <a:cxn ang="0">
                  <a:pos x="126" y="38"/>
                </a:cxn>
                <a:cxn ang="0">
                  <a:pos x="88" y="28"/>
                </a:cxn>
                <a:cxn ang="0">
                  <a:pos x="60" y="36"/>
                </a:cxn>
                <a:cxn ang="0">
                  <a:pos x="44" y="46"/>
                </a:cxn>
                <a:cxn ang="0">
                  <a:pos x="0" y="42"/>
                </a:cxn>
              </a:cxnLst>
              <a:rect l="0" t="0" r="r" b="b"/>
              <a:pathLst>
                <a:path w="278" h="68">
                  <a:moveTo>
                    <a:pt x="0" y="42"/>
                  </a:moveTo>
                  <a:lnTo>
                    <a:pt x="0" y="56"/>
                  </a:lnTo>
                  <a:cubicBezTo>
                    <a:pt x="11" y="58"/>
                    <a:pt x="36" y="61"/>
                    <a:pt x="50" y="68"/>
                  </a:cubicBezTo>
                  <a:lnTo>
                    <a:pt x="86" y="52"/>
                  </a:lnTo>
                  <a:lnTo>
                    <a:pt x="100" y="50"/>
                  </a:lnTo>
                  <a:lnTo>
                    <a:pt x="120" y="54"/>
                  </a:lnTo>
                  <a:lnTo>
                    <a:pt x="140" y="56"/>
                  </a:lnTo>
                  <a:cubicBezTo>
                    <a:pt x="149" y="58"/>
                    <a:pt x="169" y="56"/>
                    <a:pt x="166" y="62"/>
                  </a:cubicBezTo>
                  <a:cubicBezTo>
                    <a:pt x="176" y="54"/>
                    <a:pt x="187" y="49"/>
                    <a:pt x="196" y="40"/>
                  </a:cubicBezTo>
                  <a:lnTo>
                    <a:pt x="218" y="30"/>
                  </a:lnTo>
                  <a:lnTo>
                    <a:pt x="246" y="24"/>
                  </a:lnTo>
                  <a:cubicBezTo>
                    <a:pt x="258" y="26"/>
                    <a:pt x="262" y="28"/>
                    <a:pt x="270" y="36"/>
                  </a:cubicBezTo>
                  <a:lnTo>
                    <a:pt x="278" y="14"/>
                  </a:lnTo>
                  <a:lnTo>
                    <a:pt x="262" y="6"/>
                  </a:lnTo>
                  <a:lnTo>
                    <a:pt x="246" y="0"/>
                  </a:lnTo>
                  <a:cubicBezTo>
                    <a:pt x="240" y="1"/>
                    <a:pt x="234" y="1"/>
                    <a:pt x="228" y="2"/>
                  </a:cubicBezTo>
                  <a:cubicBezTo>
                    <a:pt x="222" y="4"/>
                    <a:pt x="220" y="12"/>
                    <a:pt x="214" y="12"/>
                  </a:cubicBezTo>
                  <a:lnTo>
                    <a:pt x="194" y="22"/>
                  </a:lnTo>
                  <a:lnTo>
                    <a:pt x="174" y="34"/>
                  </a:lnTo>
                  <a:lnTo>
                    <a:pt x="150" y="38"/>
                  </a:lnTo>
                  <a:lnTo>
                    <a:pt x="126" y="38"/>
                  </a:lnTo>
                  <a:lnTo>
                    <a:pt x="88" y="28"/>
                  </a:lnTo>
                  <a:cubicBezTo>
                    <a:pt x="82" y="29"/>
                    <a:pt x="66" y="36"/>
                    <a:pt x="60" y="36"/>
                  </a:cubicBezTo>
                  <a:lnTo>
                    <a:pt x="44" y="46"/>
                  </a:lnTo>
                  <a:lnTo>
                    <a:pt x="0" y="42"/>
                  </a:lnTo>
                  <a:close/>
                </a:path>
              </a:pathLst>
            </a:custGeom>
            <a:solidFill>
              <a:srgbClr val="000000"/>
            </a:solidFill>
            <a:ln w="9525">
              <a:solidFill>
                <a:srgbClr val="000000"/>
              </a:solidFill>
              <a:round/>
              <a:headEnd/>
              <a:tailEnd/>
            </a:ln>
            <a:effectLst/>
          </p:spPr>
          <p:txBody>
            <a:bodyPr/>
            <a:lstStyle/>
            <a:p>
              <a:endParaRPr lang="en-US"/>
            </a:p>
          </p:txBody>
        </p:sp>
        <p:sp>
          <p:nvSpPr>
            <p:cNvPr id="105512" name="Freeform 40"/>
            <p:cNvSpPr>
              <a:spLocks/>
            </p:cNvSpPr>
            <p:nvPr/>
          </p:nvSpPr>
          <p:spPr bwMode="auto">
            <a:xfrm>
              <a:off x="3668" y="1538"/>
              <a:ext cx="314" cy="70"/>
            </a:xfrm>
            <a:custGeom>
              <a:avLst/>
              <a:gdLst/>
              <a:ahLst/>
              <a:cxnLst>
                <a:cxn ang="0">
                  <a:pos x="314" y="0"/>
                </a:cxn>
                <a:cxn ang="0">
                  <a:pos x="264" y="18"/>
                </a:cxn>
                <a:cxn ang="0">
                  <a:pos x="202" y="32"/>
                </a:cxn>
                <a:cxn ang="0">
                  <a:pos x="150" y="42"/>
                </a:cxn>
                <a:cxn ang="0">
                  <a:pos x="112" y="48"/>
                </a:cxn>
                <a:cxn ang="0">
                  <a:pos x="72" y="56"/>
                </a:cxn>
                <a:cxn ang="0">
                  <a:pos x="32" y="58"/>
                </a:cxn>
                <a:cxn ang="0">
                  <a:pos x="0" y="60"/>
                </a:cxn>
                <a:cxn ang="0">
                  <a:pos x="8" y="70"/>
                </a:cxn>
                <a:cxn ang="0">
                  <a:pos x="54" y="68"/>
                </a:cxn>
                <a:cxn ang="0">
                  <a:pos x="88" y="66"/>
                </a:cxn>
                <a:cxn ang="0">
                  <a:pos x="162" y="58"/>
                </a:cxn>
                <a:cxn ang="0">
                  <a:pos x="232" y="40"/>
                </a:cxn>
                <a:cxn ang="0">
                  <a:pos x="270" y="28"/>
                </a:cxn>
                <a:cxn ang="0">
                  <a:pos x="292" y="14"/>
                </a:cxn>
                <a:cxn ang="0">
                  <a:pos x="314" y="0"/>
                </a:cxn>
              </a:cxnLst>
              <a:rect l="0" t="0" r="r" b="b"/>
              <a:pathLst>
                <a:path w="314" h="70">
                  <a:moveTo>
                    <a:pt x="314" y="0"/>
                  </a:moveTo>
                  <a:lnTo>
                    <a:pt x="264" y="18"/>
                  </a:lnTo>
                  <a:lnTo>
                    <a:pt x="202" y="32"/>
                  </a:lnTo>
                  <a:lnTo>
                    <a:pt x="150" y="42"/>
                  </a:lnTo>
                  <a:lnTo>
                    <a:pt x="112" y="48"/>
                  </a:lnTo>
                  <a:lnTo>
                    <a:pt x="72" y="56"/>
                  </a:lnTo>
                  <a:lnTo>
                    <a:pt x="32" y="58"/>
                  </a:lnTo>
                  <a:lnTo>
                    <a:pt x="0" y="60"/>
                  </a:lnTo>
                  <a:lnTo>
                    <a:pt x="8" y="70"/>
                  </a:lnTo>
                  <a:lnTo>
                    <a:pt x="54" y="68"/>
                  </a:lnTo>
                  <a:lnTo>
                    <a:pt x="88" y="66"/>
                  </a:lnTo>
                  <a:cubicBezTo>
                    <a:pt x="110" y="64"/>
                    <a:pt x="139" y="58"/>
                    <a:pt x="162" y="58"/>
                  </a:cubicBezTo>
                  <a:cubicBezTo>
                    <a:pt x="182" y="53"/>
                    <a:pt x="210" y="40"/>
                    <a:pt x="232" y="40"/>
                  </a:cubicBezTo>
                  <a:lnTo>
                    <a:pt x="270" y="28"/>
                  </a:lnTo>
                  <a:lnTo>
                    <a:pt x="292" y="14"/>
                  </a:lnTo>
                  <a:lnTo>
                    <a:pt x="314" y="0"/>
                  </a:lnTo>
                  <a:close/>
                </a:path>
              </a:pathLst>
            </a:custGeom>
            <a:solidFill>
              <a:srgbClr val="000000"/>
            </a:solidFill>
            <a:ln w="9525">
              <a:solidFill>
                <a:srgbClr val="000000"/>
              </a:solidFill>
              <a:round/>
              <a:headEnd/>
              <a:tailEnd/>
            </a:ln>
            <a:effectLst/>
          </p:spPr>
          <p:txBody>
            <a:bodyPr/>
            <a:lstStyle/>
            <a:p>
              <a:endParaRPr lang="en-US"/>
            </a:p>
          </p:txBody>
        </p:sp>
        <p:sp>
          <p:nvSpPr>
            <p:cNvPr id="105513" name="Freeform 41"/>
            <p:cNvSpPr>
              <a:spLocks/>
            </p:cNvSpPr>
            <p:nvPr/>
          </p:nvSpPr>
          <p:spPr bwMode="auto">
            <a:xfrm>
              <a:off x="3936" y="1428"/>
              <a:ext cx="72" cy="92"/>
            </a:xfrm>
            <a:custGeom>
              <a:avLst/>
              <a:gdLst/>
              <a:ahLst/>
              <a:cxnLst>
                <a:cxn ang="0">
                  <a:pos x="0" y="0"/>
                </a:cxn>
                <a:cxn ang="0">
                  <a:pos x="30" y="0"/>
                </a:cxn>
                <a:cxn ang="0">
                  <a:pos x="54" y="22"/>
                </a:cxn>
                <a:cxn ang="0">
                  <a:pos x="70" y="60"/>
                </a:cxn>
                <a:cxn ang="0">
                  <a:pos x="60" y="84"/>
                </a:cxn>
                <a:cxn ang="0">
                  <a:pos x="46" y="92"/>
                </a:cxn>
                <a:cxn ang="0">
                  <a:pos x="22" y="90"/>
                </a:cxn>
                <a:cxn ang="0">
                  <a:pos x="6" y="86"/>
                </a:cxn>
                <a:cxn ang="0">
                  <a:pos x="0" y="76"/>
                </a:cxn>
                <a:cxn ang="0">
                  <a:pos x="28" y="66"/>
                </a:cxn>
                <a:cxn ang="0">
                  <a:pos x="10" y="54"/>
                </a:cxn>
                <a:cxn ang="0">
                  <a:pos x="30" y="34"/>
                </a:cxn>
                <a:cxn ang="0">
                  <a:pos x="6" y="30"/>
                </a:cxn>
                <a:cxn ang="0">
                  <a:pos x="10" y="6"/>
                </a:cxn>
                <a:cxn ang="0">
                  <a:pos x="0" y="0"/>
                </a:cxn>
              </a:cxnLst>
              <a:rect l="0" t="0" r="r" b="b"/>
              <a:pathLst>
                <a:path w="72" h="92">
                  <a:moveTo>
                    <a:pt x="0" y="0"/>
                  </a:moveTo>
                  <a:lnTo>
                    <a:pt x="30" y="0"/>
                  </a:lnTo>
                  <a:lnTo>
                    <a:pt x="54" y="22"/>
                  </a:lnTo>
                  <a:cubicBezTo>
                    <a:pt x="72" y="51"/>
                    <a:pt x="70" y="38"/>
                    <a:pt x="70" y="60"/>
                  </a:cubicBezTo>
                  <a:cubicBezTo>
                    <a:pt x="66" y="68"/>
                    <a:pt x="66" y="78"/>
                    <a:pt x="60" y="84"/>
                  </a:cubicBezTo>
                  <a:cubicBezTo>
                    <a:pt x="56" y="88"/>
                    <a:pt x="46" y="85"/>
                    <a:pt x="46" y="92"/>
                  </a:cubicBezTo>
                  <a:lnTo>
                    <a:pt x="22" y="90"/>
                  </a:lnTo>
                  <a:lnTo>
                    <a:pt x="6" y="86"/>
                  </a:lnTo>
                  <a:lnTo>
                    <a:pt x="0" y="76"/>
                  </a:lnTo>
                  <a:lnTo>
                    <a:pt x="28" y="66"/>
                  </a:lnTo>
                  <a:lnTo>
                    <a:pt x="10" y="54"/>
                  </a:lnTo>
                  <a:lnTo>
                    <a:pt x="30" y="34"/>
                  </a:lnTo>
                  <a:lnTo>
                    <a:pt x="6" y="30"/>
                  </a:lnTo>
                  <a:lnTo>
                    <a:pt x="10" y="6"/>
                  </a:lnTo>
                  <a:lnTo>
                    <a:pt x="0" y="0"/>
                  </a:lnTo>
                  <a:close/>
                </a:path>
              </a:pathLst>
            </a:custGeom>
            <a:solidFill>
              <a:srgbClr val="000000"/>
            </a:solidFill>
            <a:ln w="9525">
              <a:solidFill>
                <a:srgbClr val="000000"/>
              </a:solidFill>
              <a:round/>
              <a:headEnd/>
              <a:tailEnd/>
            </a:ln>
            <a:effectLst/>
          </p:spPr>
          <p:txBody>
            <a:bodyPr/>
            <a:lstStyle/>
            <a:p>
              <a:endParaRPr lang="en-US"/>
            </a:p>
          </p:txBody>
        </p:sp>
        <p:sp>
          <p:nvSpPr>
            <p:cNvPr id="105514" name="Freeform 42"/>
            <p:cNvSpPr>
              <a:spLocks/>
            </p:cNvSpPr>
            <p:nvPr/>
          </p:nvSpPr>
          <p:spPr bwMode="auto">
            <a:xfrm>
              <a:off x="3840" y="1418"/>
              <a:ext cx="99" cy="80"/>
            </a:xfrm>
            <a:custGeom>
              <a:avLst/>
              <a:gdLst/>
              <a:ahLst/>
              <a:cxnLst>
                <a:cxn ang="0">
                  <a:pos x="95" y="21"/>
                </a:cxn>
                <a:cxn ang="0">
                  <a:pos x="59" y="10"/>
                </a:cxn>
                <a:cxn ang="0">
                  <a:pos x="34" y="34"/>
                </a:cxn>
                <a:cxn ang="0">
                  <a:pos x="22" y="28"/>
                </a:cxn>
                <a:cxn ang="0">
                  <a:pos x="8" y="39"/>
                </a:cxn>
                <a:cxn ang="0">
                  <a:pos x="0" y="52"/>
                </a:cxn>
                <a:cxn ang="0">
                  <a:pos x="0" y="80"/>
                </a:cxn>
                <a:cxn ang="0">
                  <a:pos x="16" y="49"/>
                </a:cxn>
                <a:cxn ang="0">
                  <a:pos x="51" y="36"/>
                </a:cxn>
                <a:cxn ang="0">
                  <a:pos x="65" y="21"/>
                </a:cxn>
                <a:cxn ang="0">
                  <a:pos x="80" y="24"/>
                </a:cxn>
                <a:cxn ang="0">
                  <a:pos x="84" y="10"/>
                </a:cxn>
                <a:cxn ang="0">
                  <a:pos x="95" y="21"/>
                </a:cxn>
              </a:cxnLst>
              <a:rect l="0" t="0" r="r" b="b"/>
              <a:pathLst>
                <a:path w="99" h="80">
                  <a:moveTo>
                    <a:pt x="95" y="21"/>
                  </a:moveTo>
                  <a:cubicBezTo>
                    <a:pt x="74" y="0"/>
                    <a:pt x="81" y="10"/>
                    <a:pt x="59" y="10"/>
                  </a:cubicBezTo>
                  <a:cubicBezTo>
                    <a:pt x="42" y="17"/>
                    <a:pt x="44" y="21"/>
                    <a:pt x="34" y="34"/>
                  </a:cubicBezTo>
                  <a:cubicBezTo>
                    <a:pt x="30" y="32"/>
                    <a:pt x="26" y="28"/>
                    <a:pt x="22" y="28"/>
                  </a:cubicBezTo>
                  <a:cubicBezTo>
                    <a:pt x="15" y="27"/>
                    <a:pt x="14" y="39"/>
                    <a:pt x="8" y="39"/>
                  </a:cubicBezTo>
                  <a:lnTo>
                    <a:pt x="0" y="52"/>
                  </a:lnTo>
                  <a:lnTo>
                    <a:pt x="0" y="80"/>
                  </a:lnTo>
                  <a:cubicBezTo>
                    <a:pt x="9" y="45"/>
                    <a:pt x="0" y="49"/>
                    <a:pt x="16" y="49"/>
                  </a:cubicBezTo>
                  <a:cubicBezTo>
                    <a:pt x="58" y="61"/>
                    <a:pt x="33" y="58"/>
                    <a:pt x="51" y="36"/>
                  </a:cubicBezTo>
                  <a:lnTo>
                    <a:pt x="65" y="21"/>
                  </a:lnTo>
                  <a:cubicBezTo>
                    <a:pt x="68" y="17"/>
                    <a:pt x="77" y="27"/>
                    <a:pt x="80" y="24"/>
                  </a:cubicBezTo>
                  <a:cubicBezTo>
                    <a:pt x="83" y="22"/>
                    <a:pt x="82" y="10"/>
                    <a:pt x="84" y="10"/>
                  </a:cubicBezTo>
                  <a:cubicBezTo>
                    <a:pt x="99" y="8"/>
                    <a:pt x="79" y="34"/>
                    <a:pt x="95" y="21"/>
                  </a:cubicBezTo>
                  <a:close/>
                </a:path>
              </a:pathLst>
            </a:custGeom>
            <a:solidFill>
              <a:srgbClr val="000000"/>
            </a:solidFill>
            <a:ln w="9525">
              <a:solidFill>
                <a:srgbClr val="000000"/>
              </a:solidFill>
              <a:round/>
              <a:headEnd/>
              <a:tailEnd/>
            </a:ln>
            <a:effectLst/>
          </p:spPr>
          <p:txBody>
            <a:bodyPr/>
            <a:lstStyle/>
            <a:p>
              <a:endParaRPr lang="en-US"/>
            </a:p>
          </p:txBody>
        </p:sp>
        <p:sp>
          <p:nvSpPr>
            <p:cNvPr id="105515" name="Freeform 43"/>
            <p:cNvSpPr>
              <a:spLocks/>
            </p:cNvSpPr>
            <p:nvPr/>
          </p:nvSpPr>
          <p:spPr bwMode="auto">
            <a:xfrm>
              <a:off x="3844" y="1496"/>
              <a:ext cx="80" cy="40"/>
            </a:xfrm>
            <a:custGeom>
              <a:avLst/>
              <a:gdLst/>
              <a:ahLst/>
              <a:cxnLst>
                <a:cxn ang="0">
                  <a:pos x="0" y="0"/>
                </a:cxn>
                <a:cxn ang="0">
                  <a:pos x="24" y="16"/>
                </a:cxn>
                <a:cxn ang="0">
                  <a:pos x="50" y="28"/>
                </a:cxn>
                <a:cxn ang="0">
                  <a:pos x="80" y="28"/>
                </a:cxn>
                <a:cxn ang="0">
                  <a:pos x="68" y="38"/>
                </a:cxn>
                <a:cxn ang="0">
                  <a:pos x="44" y="40"/>
                </a:cxn>
                <a:cxn ang="0">
                  <a:pos x="28" y="36"/>
                </a:cxn>
                <a:cxn ang="0">
                  <a:pos x="16" y="24"/>
                </a:cxn>
                <a:cxn ang="0">
                  <a:pos x="2" y="18"/>
                </a:cxn>
                <a:cxn ang="0">
                  <a:pos x="0" y="0"/>
                </a:cxn>
              </a:cxnLst>
              <a:rect l="0" t="0" r="r" b="b"/>
              <a:pathLst>
                <a:path w="80" h="40">
                  <a:moveTo>
                    <a:pt x="0" y="0"/>
                  </a:moveTo>
                  <a:lnTo>
                    <a:pt x="24" y="16"/>
                  </a:lnTo>
                  <a:cubicBezTo>
                    <a:pt x="35" y="24"/>
                    <a:pt x="38" y="28"/>
                    <a:pt x="50" y="28"/>
                  </a:cubicBezTo>
                  <a:lnTo>
                    <a:pt x="80" y="28"/>
                  </a:lnTo>
                  <a:lnTo>
                    <a:pt x="68" y="38"/>
                  </a:lnTo>
                  <a:lnTo>
                    <a:pt x="44" y="40"/>
                  </a:lnTo>
                  <a:lnTo>
                    <a:pt x="28" y="36"/>
                  </a:lnTo>
                  <a:lnTo>
                    <a:pt x="16" y="24"/>
                  </a:lnTo>
                  <a:lnTo>
                    <a:pt x="2" y="18"/>
                  </a:lnTo>
                  <a:lnTo>
                    <a:pt x="0" y="0"/>
                  </a:lnTo>
                  <a:close/>
                </a:path>
              </a:pathLst>
            </a:custGeom>
            <a:solidFill>
              <a:srgbClr val="000000"/>
            </a:solidFill>
            <a:ln w="9525">
              <a:solidFill>
                <a:srgbClr val="000000"/>
              </a:solidFill>
              <a:round/>
              <a:headEnd/>
              <a:tailEnd/>
            </a:ln>
            <a:effectLst/>
          </p:spPr>
          <p:txBody>
            <a:bodyPr/>
            <a:lstStyle/>
            <a:p>
              <a:endParaRPr lang="en-US"/>
            </a:p>
          </p:txBody>
        </p:sp>
        <p:sp>
          <p:nvSpPr>
            <p:cNvPr id="105516" name="Freeform 44"/>
            <p:cNvSpPr>
              <a:spLocks/>
            </p:cNvSpPr>
            <p:nvPr/>
          </p:nvSpPr>
          <p:spPr bwMode="auto">
            <a:xfrm>
              <a:off x="3654" y="1462"/>
              <a:ext cx="174" cy="64"/>
            </a:xfrm>
            <a:custGeom>
              <a:avLst/>
              <a:gdLst/>
              <a:ahLst/>
              <a:cxnLst>
                <a:cxn ang="0">
                  <a:pos x="174" y="12"/>
                </a:cxn>
                <a:cxn ang="0">
                  <a:pos x="132" y="0"/>
                </a:cxn>
                <a:cxn ang="0">
                  <a:pos x="116" y="6"/>
                </a:cxn>
                <a:cxn ang="0">
                  <a:pos x="86" y="10"/>
                </a:cxn>
                <a:cxn ang="0">
                  <a:pos x="62" y="14"/>
                </a:cxn>
                <a:cxn ang="0">
                  <a:pos x="40" y="22"/>
                </a:cxn>
                <a:cxn ang="0">
                  <a:pos x="16" y="28"/>
                </a:cxn>
                <a:cxn ang="0">
                  <a:pos x="0" y="36"/>
                </a:cxn>
                <a:cxn ang="0">
                  <a:pos x="0" y="64"/>
                </a:cxn>
                <a:cxn ang="0">
                  <a:pos x="68" y="44"/>
                </a:cxn>
                <a:cxn ang="0">
                  <a:pos x="100" y="38"/>
                </a:cxn>
                <a:cxn ang="0">
                  <a:pos x="134" y="32"/>
                </a:cxn>
                <a:cxn ang="0">
                  <a:pos x="172" y="28"/>
                </a:cxn>
                <a:cxn ang="0">
                  <a:pos x="174" y="12"/>
                </a:cxn>
              </a:cxnLst>
              <a:rect l="0" t="0" r="r" b="b"/>
              <a:pathLst>
                <a:path w="174" h="64">
                  <a:moveTo>
                    <a:pt x="174" y="12"/>
                  </a:moveTo>
                  <a:cubicBezTo>
                    <a:pt x="150" y="7"/>
                    <a:pt x="149" y="6"/>
                    <a:pt x="132" y="0"/>
                  </a:cubicBezTo>
                  <a:cubicBezTo>
                    <a:pt x="126" y="4"/>
                    <a:pt x="123" y="6"/>
                    <a:pt x="116" y="6"/>
                  </a:cubicBezTo>
                  <a:lnTo>
                    <a:pt x="86" y="10"/>
                  </a:lnTo>
                  <a:lnTo>
                    <a:pt x="62" y="14"/>
                  </a:lnTo>
                  <a:lnTo>
                    <a:pt x="40" y="22"/>
                  </a:lnTo>
                  <a:lnTo>
                    <a:pt x="16" y="28"/>
                  </a:lnTo>
                  <a:lnTo>
                    <a:pt x="0" y="36"/>
                  </a:lnTo>
                  <a:lnTo>
                    <a:pt x="0" y="64"/>
                  </a:lnTo>
                  <a:cubicBezTo>
                    <a:pt x="32" y="49"/>
                    <a:pt x="37" y="44"/>
                    <a:pt x="68" y="44"/>
                  </a:cubicBezTo>
                  <a:lnTo>
                    <a:pt x="100" y="38"/>
                  </a:lnTo>
                  <a:lnTo>
                    <a:pt x="134" y="32"/>
                  </a:lnTo>
                  <a:lnTo>
                    <a:pt x="172" y="28"/>
                  </a:lnTo>
                  <a:lnTo>
                    <a:pt x="174" y="12"/>
                  </a:lnTo>
                  <a:close/>
                </a:path>
              </a:pathLst>
            </a:custGeom>
            <a:solidFill>
              <a:srgbClr val="000000"/>
            </a:solidFill>
            <a:ln w="9525">
              <a:solidFill>
                <a:srgbClr val="000000"/>
              </a:solidFill>
              <a:round/>
              <a:headEnd/>
              <a:tailEnd/>
            </a:ln>
            <a:effectLst/>
          </p:spPr>
          <p:txBody>
            <a:bodyPr/>
            <a:lstStyle/>
            <a:p>
              <a:endParaRPr lang="en-US"/>
            </a:p>
          </p:txBody>
        </p:sp>
      </p:grpSp>
      <p:sp>
        <p:nvSpPr>
          <p:cNvPr id="105517" name="Rectangle 45"/>
          <p:cNvSpPr>
            <a:spLocks noChangeArrowheads="1"/>
          </p:cNvSpPr>
          <p:nvPr/>
        </p:nvSpPr>
        <p:spPr bwMode="auto">
          <a:xfrm>
            <a:off x="1752600" y="5257800"/>
            <a:ext cx="4800600" cy="1371600"/>
          </a:xfrm>
          <a:prstGeom prst="rect">
            <a:avLst/>
          </a:prstGeom>
          <a:noFill/>
          <a:ln w="9525">
            <a:noFill/>
            <a:miter lim="800000"/>
            <a:headEnd/>
            <a:tailEnd/>
          </a:ln>
          <a:effectLst/>
        </p:spPr>
        <p:txBody>
          <a:bodyPr/>
          <a:lstStyle/>
          <a:p>
            <a:pPr marL="742950" lvl="1" indent="-285750" algn="ctr">
              <a:lnSpc>
                <a:spcPct val="90000"/>
              </a:lnSpc>
              <a:spcBef>
                <a:spcPct val="20000"/>
              </a:spcBef>
              <a:buClr>
                <a:schemeClr val="folHlink"/>
              </a:buClr>
              <a:buSzPct val="65000"/>
              <a:buFont typeface="Wingdings" pitchFamily="2" charset="2"/>
              <a:buNone/>
            </a:pPr>
            <a:r>
              <a:rPr lang="en-US" sz="2400">
                <a:solidFill>
                  <a:schemeClr val="folHlink"/>
                </a:solidFill>
                <a:latin typeface="Arial Narrow" pitchFamily="34" charset="0"/>
              </a:rPr>
              <a:t>1 in 8</a:t>
            </a:r>
            <a:r>
              <a:rPr lang="en-US" sz="2400">
                <a:latin typeface="Arial Narrow" pitchFamily="34" charset="0"/>
              </a:rPr>
              <a:t> chance </a:t>
            </a:r>
            <a:r>
              <a:rPr lang="en-US" sz="2400">
                <a:solidFill>
                  <a:schemeClr val="folHlink"/>
                </a:solidFill>
                <a:latin typeface="Arial Narrow" pitchFamily="34" charset="0"/>
              </a:rPr>
              <a:t>with</a:t>
            </a:r>
            <a:r>
              <a:rPr lang="en-US" sz="2400">
                <a:latin typeface="Arial Narrow" pitchFamily="34" charset="0"/>
              </a:rPr>
              <a:t> </a:t>
            </a:r>
          </a:p>
          <a:p>
            <a:pPr marL="742950" lvl="1" indent="-285750" algn="ctr">
              <a:lnSpc>
                <a:spcPct val="90000"/>
              </a:lnSpc>
              <a:spcBef>
                <a:spcPct val="20000"/>
              </a:spcBef>
              <a:buClr>
                <a:schemeClr val="folHlink"/>
              </a:buClr>
              <a:buSzPct val="65000"/>
              <a:buFont typeface="Wingdings" pitchFamily="2" charset="2"/>
              <a:buNone/>
            </a:pPr>
            <a:r>
              <a:rPr lang="en-US" sz="2400">
                <a:latin typeface="Arial Narrow" pitchFamily="34" charset="0"/>
              </a:rPr>
              <a:t>HIV medicine during labor</a:t>
            </a:r>
          </a:p>
          <a:p>
            <a:pPr marL="742950" lvl="1" indent="-285750" algn="ctr">
              <a:lnSpc>
                <a:spcPct val="90000"/>
              </a:lnSpc>
              <a:spcBef>
                <a:spcPct val="20000"/>
              </a:spcBef>
              <a:buClr>
                <a:schemeClr val="folHlink"/>
              </a:buClr>
              <a:buSzPct val="65000"/>
              <a:buFont typeface="Wingdings" pitchFamily="2" charset="2"/>
              <a:buNone/>
            </a:pPr>
            <a:r>
              <a:rPr lang="en-US" sz="2400">
                <a:latin typeface="Arial Narrow" pitchFamily="34" charset="0"/>
              </a:rPr>
              <a:t> and to the newborn</a:t>
            </a:r>
          </a:p>
        </p:txBody>
      </p:sp>
      <p:grpSp>
        <p:nvGrpSpPr>
          <p:cNvPr id="105518" name="Group 46"/>
          <p:cNvGrpSpPr>
            <a:grpSpLocks/>
          </p:cNvGrpSpPr>
          <p:nvPr/>
        </p:nvGrpSpPr>
        <p:grpSpPr bwMode="auto">
          <a:xfrm>
            <a:off x="3468688" y="2238375"/>
            <a:ext cx="1865312" cy="2638425"/>
            <a:chOff x="3456" y="768"/>
            <a:chExt cx="1534" cy="2190"/>
          </a:xfrm>
        </p:grpSpPr>
        <p:pic>
          <p:nvPicPr>
            <p:cNvPr id="105519" name="Picture 47" descr="rg2pkd2u[1]"/>
            <p:cNvPicPr>
              <a:picLocks noChangeAspect="1" noChangeArrowheads="1"/>
            </p:cNvPicPr>
            <p:nvPr/>
          </p:nvPicPr>
          <p:blipFill>
            <a:blip r:embed="rId7" cstate="print"/>
            <a:srcRect t="25587"/>
            <a:stretch>
              <a:fillRect/>
            </a:stretch>
          </p:blipFill>
          <p:spPr bwMode="auto">
            <a:xfrm>
              <a:off x="3456" y="768"/>
              <a:ext cx="622" cy="462"/>
            </a:xfrm>
            <a:prstGeom prst="rect">
              <a:avLst/>
            </a:prstGeom>
            <a:noFill/>
            <a:ln w="9525">
              <a:noFill/>
              <a:miter lim="800000"/>
              <a:headEnd/>
              <a:tailEnd/>
            </a:ln>
          </p:spPr>
        </p:pic>
        <p:pic>
          <p:nvPicPr>
            <p:cNvPr id="105520" name="Picture 48" descr="rg2pkd2u[1]"/>
            <p:cNvPicPr>
              <a:picLocks noChangeAspect="1" noChangeArrowheads="1"/>
            </p:cNvPicPr>
            <p:nvPr/>
          </p:nvPicPr>
          <p:blipFill>
            <a:blip r:embed="rId5" cstate="print"/>
            <a:srcRect t="25587"/>
            <a:stretch>
              <a:fillRect/>
            </a:stretch>
          </p:blipFill>
          <p:spPr bwMode="auto">
            <a:xfrm>
              <a:off x="4320" y="768"/>
              <a:ext cx="622" cy="462"/>
            </a:xfrm>
            <a:prstGeom prst="rect">
              <a:avLst/>
            </a:prstGeom>
            <a:noFill/>
            <a:ln w="9525">
              <a:noFill/>
              <a:miter lim="800000"/>
              <a:headEnd/>
              <a:tailEnd/>
            </a:ln>
          </p:spPr>
        </p:pic>
        <p:pic>
          <p:nvPicPr>
            <p:cNvPr id="105521" name="Picture 49" descr="rg2pkd2u[1]"/>
            <p:cNvPicPr>
              <a:picLocks noChangeAspect="1" noChangeArrowheads="1"/>
            </p:cNvPicPr>
            <p:nvPr/>
          </p:nvPicPr>
          <p:blipFill>
            <a:blip r:embed="rId5" cstate="print"/>
            <a:srcRect t="25587"/>
            <a:stretch>
              <a:fillRect/>
            </a:stretch>
          </p:blipFill>
          <p:spPr bwMode="auto">
            <a:xfrm>
              <a:off x="3456" y="1344"/>
              <a:ext cx="622" cy="462"/>
            </a:xfrm>
            <a:prstGeom prst="rect">
              <a:avLst/>
            </a:prstGeom>
            <a:noFill/>
            <a:ln w="9525">
              <a:noFill/>
              <a:miter lim="800000"/>
              <a:headEnd/>
              <a:tailEnd/>
            </a:ln>
          </p:spPr>
        </p:pic>
        <p:pic>
          <p:nvPicPr>
            <p:cNvPr id="105522" name="Picture 50" descr="rg2pkd2u[1]"/>
            <p:cNvPicPr>
              <a:picLocks noChangeAspect="1" noChangeArrowheads="1"/>
            </p:cNvPicPr>
            <p:nvPr/>
          </p:nvPicPr>
          <p:blipFill>
            <a:blip r:embed="rId5" cstate="print"/>
            <a:srcRect t="25587"/>
            <a:stretch>
              <a:fillRect/>
            </a:stretch>
          </p:blipFill>
          <p:spPr bwMode="auto">
            <a:xfrm>
              <a:off x="4320" y="1344"/>
              <a:ext cx="622" cy="462"/>
            </a:xfrm>
            <a:prstGeom prst="rect">
              <a:avLst/>
            </a:prstGeom>
            <a:noFill/>
            <a:ln w="9525">
              <a:noFill/>
              <a:miter lim="800000"/>
              <a:headEnd/>
              <a:tailEnd/>
            </a:ln>
          </p:spPr>
        </p:pic>
        <p:pic>
          <p:nvPicPr>
            <p:cNvPr id="105523" name="Picture 51" descr="rg2pkd2u[1]"/>
            <p:cNvPicPr>
              <a:picLocks noChangeAspect="1" noChangeArrowheads="1"/>
            </p:cNvPicPr>
            <p:nvPr/>
          </p:nvPicPr>
          <p:blipFill>
            <a:blip r:embed="rId5" cstate="print"/>
            <a:srcRect t="25587"/>
            <a:stretch>
              <a:fillRect/>
            </a:stretch>
          </p:blipFill>
          <p:spPr bwMode="auto">
            <a:xfrm>
              <a:off x="3456" y="1920"/>
              <a:ext cx="622" cy="462"/>
            </a:xfrm>
            <a:prstGeom prst="rect">
              <a:avLst/>
            </a:prstGeom>
            <a:noFill/>
            <a:ln w="9525">
              <a:noFill/>
              <a:miter lim="800000"/>
              <a:headEnd/>
              <a:tailEnd/>
            </a:ln>
          </p:spPr>
        </p:pic>
        <p:pic>
          <p:nvPicPr>
            <p:cNvPr id="105524" name="Picture 52" descr="rg2pkd2u[1]"/>
            <p:cNvPicPr>
              <a:picLocks noChangeAspect="1" noChangeArrowheads="1"/>
            </p:cNvPicPr>
            <p:nvPr/>
          </p:nvPicPr>
          <p:blipFill>
            <a:blip r:embed="rId5" cstate="print"/>
            <a:srcRect t="25587"/>
            <a:stretch>
              <a:fillRect/>
            </a:stretch>
          </p:blipFill>
          <p:spPr bwMode="auto">
            <a:xfrm>
              <a:off x="4320" y="1920"/>
              <a:ext cx="622" cy="462"/>
            </a:xfrm>
            <a:prstGeom prst="rect">
              <a:avLst/>
            </a:prstGeom>
            <a:noFill/>
            <a:ln w="9525">
              <a:noFill/>
              <a:miter lim="800000"/>
              <a:headEnd/>
              <a:tailEnd/>
            </a:ln>
          </p:spPr>
        </p:pic>
        <p:pic>
          <p:nvPicPr>
            <p:cNvPr id="105525" name="Picture 53" descr="rg2pkd2u[1]"/>
            <p:cNvPicPr>
              <a:picLocks noChangeAspect="1" noChangeArrowheads="1"/>
            </p:cNvPicPr>
            <p:nvPr/>
          </p:nvPicPr>
          <p:blipFill>
            <a:blip r:embed="rId5" cstate="print"/>
            <a:srcRect t="25587"/>
            <a:stretch>
              <a:fillRect/>
            </a:stretch>
          </p:blipFill>
          <p:spPr bwMode="auto">
            <a:xfrm>
              <a:off x="3456" y="2496"/>
              <a:ext cx="622" cy="462"/>
            </a:xfrm>
            <a:prstGeom prst="rect">
              <a:avLst/>
            </a:prstGeom>
            <a:noFill/>
            <a:ln w="9525">
              <a:noFill/>
              <a:miter lim="800000"/>
              <a:headEnd/>
              <a:tailEnd/>
            </a:ln>
          </p:spPr>
        </p:pic>
        <p:pic>
          <p:nvPicPr>
            <p:cNvPr id="105526" name="Picture 54" descr="rg2pkd2u[1]"/>
            <p:cNvPicPr>
              <a:picLocks noChangeAspect="1" noChangeArrowheads="1"/>
            </p:cNvPicPr>
            <p:nvPr/>
          </p:nvPicPr>
          <p:blipFill>
            <a:blip r:embed="rId5" cstate="print"/>
            <a:srcRect t="25587"/>
            <a:stretch>
              <a:fillRect/>
            </a:stretch>
          </p:blipFill>
          <p:spPr bwMode="auto">
            <a:xfrm>
              <a:off x="4368" y="2496"/>
              <a:ext cx="622" cy="462"/>
            </a:xfrm>
            <a:prstGeom prst="rect">
              <a:avLst/>
            </a:prstGeom>
            <a:noFill/>
            <a:ln w="9525">
              <a:noFill/>
              <a:miter lim="800000"/>
              <a:headEnd/>
              <a:tailEnd/>
            </a:ln>
          </p:spPr>
        </p:pic>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noFill/>
        </p:spPr>
        <p:txBody>
          <a:bodyPr/>
          <a:lstStyle/>
          <a:p>
            <a:r>
              <a:rPr lang="en-US"/>
              <a:t>Rapid HIV Testing Procedures</a:t>
            </a:r>
          </a:p>
        </p:txBody>
      </p:sp>
      <p:sp>
        <p:nvSpPr>
          <p:cNvPr id="104465" name="Rectangle 17"/>
          <p:cNvSpPr>
            <a:spLocks noGrp="1" noChangeArrowheads="1"/>
          </p:cNvSpPr>
          <p:nvPr>
            <p:ph type="body" sz="half" idx="1"/>
          </p:nvPr>
        </p:nvSpPr>
        <p:spPr>
          <a:xfrm>
            <a:off x="365125" y="1631950"/>
            <a:ext cx="5484813" cy="4845050"/>
          </a:xfrm>
          <a:noFill/>
          <a:ln/>
        </p:spPr>
        <p:txBody>
          <a:bodyPr/>
          <a:lstStyle/>
          <a:p>
            <a:r>
              <a:rPr lang="en-US"/>
              <a:t>To do the rapid HIV test we  need a small blood sample.</a:t>
            </a:r>
          </a:p>
          <a:p>
            <a:endParaRPr lang="en-US"/>
          </a:p>
        </p:txBody>
      </p:sp>
      <p:pic>
        <p:nvPicPr>
          <p:cNvPr id="104466" name="Picture 18" descr="p3ynaje4[1]"/>
          <p:cNvPicPr>
            <a:picLocks noGrp="1" noChangeAspect="1" noChangeArrowheads="1"/>
          </p:cNvPicPr>
          <p:nvPr>
            <p:ph sz="quarter" idx="2"/>
          </p:nvPr>
        </p:nvPicPr>
        <p:blipFill>
          <a:blip r:embed="rId3" cstate="print"/>
          <a:srcRect/>
          <a:stretch>
            <a:fillRect/>
          </a:stretch>
        </p:blipFill>
        <p:spPr>
          <a:xfrm>
            <a:off x="7215188" y="5029200"/>
            <a:ext cx="1471612" cy="1350963"/>
          </a:xfrm>
          <a:noFill/>
          <a:ln/>
        </p:spPr>
      </p:pic>
      <p:pic>
        <p:nvPicPr>
          <p:cNvPr id="104467" name="Picture 19" descr="n0buwwmi[1]"/>
          <p:cNvPicPr>
            <a:picLocks noGrp="1" noChangeAspect="1" noChangeArrowheads="1"/>
          </p:cNvPicPr>
          <p:nvPr>
            <p:ph sz="quarter" idx="3"/>
          </p:nvPr>
        </p:nvPicPr>
        <p:blipFill>
          <a:blip r:embed="rId4" cstate="print"/>
          <a:srcRect b="6648"/>
          <a:stretch>
            <a:fillRect/>
          </a:stretch>
        </p:blipFill>
        <p:spPr>
          <a:xfrm>
            <a:off x="5334000" y="1647825"/>
            <a:ext cx="593725" cy="903288"/>
          </a:xfrm>
          <a:noFill/>
          <a:ln/>
        </p:spPr>
      </p:pic>
      <p:pic>
        <p:nvPicPr>
          <p:cNvPr id="104468" name="Picture 20" descr="bl2caj13[1]"/>
          <p:cNvPicPr>
            <a:picLocks noChangeAspect="1" noChangeArrowheads="1"/>
          </p:cNvPicPr>
          <p:nvPr/>
        </p:nvPicPr>
        <p:blipFill>
          <a:blip r:embed="rId5" cstate="print"/>
          <a:srcRect/>
          <a:stretch>
            <a:fillRect/>
          </a:stretch>
        </p:blipFill>
        <p:spPr bwMode="auto">
          <a:xfrm>
            <a:off x="6361113" y="3232150"/>
            <a:ext cx="1030287" cy="1155700"/>
          </a:xfrm>
          <a:prstGeom prst="rect">
            <a:avLst/>
          </a:prstGeom>
          <a:noFill/>
        </p:spPr>
      </p:pic>
      <p:sp>
        <p:nvSpPr>
          <p:cNvPr id="104469" name="Rectangle 21"/>
          <p:cNvSpPr>
            <a:spLocks noChangeArrowheads="1"/>
          </p:cNvSpPr>
          <p:nvPr/>
        </p:nvSpPr>
        <p:spPr bwMode="auto">
          <a:xfrm>
            <a:off x="1103313" y="2851150"/>
            <a:ext cx="5484812" cy="484505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65000"/>
              <a:buFont typeface="Wingdings" pitchFamily="2" charset="2"/>
              <a:buNone/>
            </a:pPr>
            <a:endParaRPr lang="en-US" sz="3200" dirty="0">
              <a:latin typeface="Arial Narrow" pitchFamily="34" charset="0"/>
            </a:endParaRPr>
          </a:p>
          <a:p>
            <a:pPr marL="342900" indent="-342900">
              <a:lnSpc>
                <a:spcPct val="90000"/>
              </a:lnSpc>
              <a:spcBef>
                <a:spcPct val="20000"/>
              </a:spcBef>
              <a:buClr>
                <a:schemeClr val="hlink"/>
              </a:buClr>
              <a:buSzPct val="65000"/>
              <a:buFont typeface="Wingdings" pitchFamily="2" charset="2"/>
              <a:buBlip>
                <a:blip r:embed="rId6"/>
              </a:buBlip>
            </a:pPr>
            <a:r>
              <a:rPr lang="en-US" sz="3200" dirty="0">
                <a:latin typeface="Arial Narrow" pitchFamily="34" charset="0"/>
              </a:rPr>
              <a:t>You will be given the result as soon as possible.</a:t>
            </a:r>
          </a:p>
          <a:p>
            <a:pPr marL="342900" indent="-342900">
              <a:lnSpc>
                <a:spcPct val="90000"/>
              </a:lnSpc>
              <a:spcBef>
                <a:spcPct val="20000"/>
              </a:spcBef>
              <a:buClr>
                <a:schemeClr val="hlink"/>
              </a:buClr>
              <a:buSzPct val="65000"/>
              <a:buFont typeface="Wingdings" pitchFamily="2" charset="2"/>
              <a:buBlip>
                <a:blip r:embed="rId6"/>
              </a:buBlip>
            </a:pPr>
            <a:endParaRPr lang="en-US" sz="3200" dirty="0">
              <a:latin typeface="Arial Narrow" pitchFamily="34" charset="0"/>
            </a:endParaRPr>
          </a:p>
        </p:txBody>
      </p:sp>
      <p:sp>
        <p:nvSpPr>
          <p:cNvPr id="104470" name="Rectangle 22"/>
          <p:cNvSpPr>
            <a:spLocks noChangeArrowheads="1"/>
          </p:cNvSpPr>
          <p:nvPr/>
        </p:nvSpPr>
        <p:spPr bwMode="auto">
          <a:xfrm>
            <a:off x="1728788" y="3994150"/>
            <a:ext cx="5484812" cy="484505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SzPct val="65000"/>
              <a:buFont typeface="Wingdings" pitchFamily="2" charset="2"/>
              <a:buNone/>
            </a:pPr>
            <a:endParaRPr lang="en-US" sz="3200">
              <a:latin typeface="Arial Narrow" pitchFamily="34" charset="0"/>
            </a:endParaRPr>
          </a:p>
          <a:p>
            <a:pPr marL="342900" indent="-342900">
              <a:lnSpc>
                <a:spcPct val="90000"/>
              </a:lnSpc>
              <a:spcBef>
                <a:spcPct val="20000"/>
              </a:spcBef>
              <a:buClr>
                <a:schemeClr val="hlink"/>
              </a:buClr>
              <a:buSzPct val="65000"/>
              <a:buFont typeface="Wingdings" pitchFamily="2" charset="2"/>
              <a:buBlip>
                <a:blip r:embed="rId6"/>
              </a:buBlip>
            </a:pPr>
            <a:endParaRPr lang="en-US" sz="3200">
              <a:latin typeface="Arial Narrow" pitchFamily="34" charset="0"/>
            </a:endParaRPr>
          </a:p>
          <a:p>
            <a:pPr marL="342900" indent="-342900">
              <a:lnSpc>
                <a:spcPct val="90000"/>
              </a:lnSpc>
              <a:spcBef>
                <a:spcPct val="20000"/>
              </a:spcBef>
              <a:buClr>
                <a:schemeClr val="hlink"/>
              </a:buClr>
              <a:buSzPct val="65000"/>
              <a:buFont typeface="Wingdings" pitchFamily="2" charset="2"/>
              <a:buBlip>
                <a:blip r:embed="rId6"/>
              </a:buBlip>
            </a:pPr>
            <a:r>
              <a:rPr lang="en-US" sz="3200">
                <a:latin typeface="Arial Narrow" pitchFamily="34" charset="0"/>
              </a:rPr>
              <a:t>Your test result will be kept in your confidential medical record.</a:t>
            </a:r>
          </a:p>
          <a:p>
            <a:pPr marL="342900" indent="-342900">
              <a:lnSpc>
                <a:spcPct val="90000"/>
              </a:lnSpc>
              <a:spcBef>
                <a:spcPct val="20000"/>
              </a:spcBef>
              <a:buClr>
                <a:schemeClr val="hlink"/>
              </a:buClr>
              <a:buSzPct val="65000"/>
              <a:buFont typeface="Wingdings" pitchFamily="2" charset="2"/>
              <a:buBlip>
                <a:blip r:embed="rId6"/>
              </a:buBlip>
            </a:pPr>
            <a:endParaRPr lang="en-US" sz="3200">
              <a:latin typeface="Arial Narrow"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t>Understanding Rapid HIV Test Results</a:t>
            </a:r>
          </a:p>
        </p:txBody>
      </p:sp>
      <p:sp>
        <p:nvSpPr>
          <p:cNvPr id="96259" name="Rectangle 3"/>
          <p:cNvSpPr>
            <a:spLocks noGrp="1" noChangeArrowheads="1"/>
          </p:cNvSpPr>
          <p:nvPr>
            <p:ph type="body" sz="half" idx="1"/>
          </p:nvPr>
        </p:nvSpPr>
        <p:spPr>
          <a:xfrm>
            <a:off x="365125" y="1279525"/>
            <a:ext cx="8778875" cy="4845050"/>
          </a:xfrm>
          <a:noFill/>
        </p:spPr>
        <p:txBody>
          <a:bodyPr/>
          <a:lstStyle/>
          <a:p>
            <a:r>
              <a:rPr lang="en-US" sz="3000"/>
              <a:t>The rapid screening test is very reliable,</a:t>
            </a:r>
          </a:p>
          <a:p>
            <a:pPr>
              <a:buFont typeface="Wingdings" pitchFamily="2" charset="2"/>
              <a:buNone/>
            </a:pPr>
            <a:r>
              <a:rPr lang="en-US" sz="3000"/>
              <a:t>	 but it is not perfect.</a:t>
            </a:r>
          </a:p>
          <a:p>
            <a:pPr>
              <a:lnSpc>
                <a:spcPct val="50000"/>
              </a:lnSpc>
              <a:buFont typeface="Wingdings" pitchFamily="2" charset="2"/>
              <a:buNone/>
            </a:pPr>
            <a:endParaRPr lang="en-US" sz="3000"/>
          </a:p>
          <a:p>
            <a:r>
              <a:rPr lang="en-US" sz="3000"/>
              <a:t>A negative test result means that there is no sign of HIV infection at this time.</a:t>
            </a:r>
          </a:p>
          <a:p>
            <a:pPr lvl="1">
              <a:lnSpc>
                <a:spcPct val="70000"/>
              </a:lnSpc>
            </a:pPr>
            <a:endParaRPr lang="en-US" sz="3000"/>
          </a:p>
          <a:p>
            <a:r>
              <a:rPr lang="en-US" sz="3000"/>
              <a:t>A positive test, however, is considered a </a:t>
            </a:r>
            <a:r>
              <a:rPr lang="en-US" sz="3000">
                <a:solidFill>
                  <a:schemeClr val="folHlink"/>
                </a:solidFill>
              </a:rPr>
              <a:t>preliminary </a:t>
            </a:r>
            <a:r>
              <a:rPr lang="en-US" sz="3000"/>
              <a:t>result</a:t>
            </a:r>
          </a:p>
          <a:p>
            <a:pPr>
              <a:lnSpc>
                <a:spcPct val="20000"/>
              </a:lnSpc>
              <a:buFont typeface="Wingdings" pitchFamily="2" charset="2"/>
              <a:buNone/>
            </a:pPr>
            <a:endParaRPr lang="en-US" sz="3000"/>
          </a:p>
          <a:p>
            <a:pPr lvl="1">
              <a:buSzTx/>
              <a:buFont typeface="Wingdings" pitchFamily="2" charset="2"/>
              <a:buBlip>
                <a:blip r:embed="rId3"/>
              </a:buBlip>
            </a:pPr>
            <a:r>
              <a:rPr lang="en-US" sz="2000">
                <a:solidFill>
                  <a:schemeClr val="folHlink"/>
                </a:solidFill>
              </a:rPr>
              <a:t>another test will need to be done to confirm the result before we can know for sure if it is correct.</a:t>
            </a:r>
          </a:p>
          <a:p>
            <a:pPr lvl="1">
              <a:lnSpc>
                <a:spcPct val="100000"/>
              </a:lnSpc>
              <a:buSzPct val="75000"/>
              <a:buFont typeface="Wingdings" pitchFamily="2" charset="2"/>
              <a:buBlip>
                <a:blip r:embed="rId3"/>
              </a:buBlip>
            </a:pPr>
            <a:r>
              <a:rPr lang="en-US" sz="2000">
                <a:solidFill>
                  <a:schemeClr val="folHlink"/>
                </a:solidFill>
              </a:rPr>
              <a:t>just to be safe, we will give you medicine to reduce the chance of passing HIV to your baby. </a:t>
            </a:r>
          </a:p>
          <a:p>
            <a:pPr lvl="1">
              <a:buSzPct val="75000"/>
              <a:buFont typeface="Wingdings" pitchFamily="2" charset="2"/>
              <a:buBlip>
                <a:blip r:embed="rId3"/>
              </a:buBlip>
            </a:pPr>
            <a:r>
              <a:rPr lang="en-US" sz="2000">
                <a:solidFill>
                  <a:schemeClr val="folHlink"/>
                </a:solidFill>
              </a:rPr>
              <a:t>and after delivery, we will also give your baby medicine to protect against HIV infection.</a:t>
            </a:r>
          </a:p>
          <a:p>
            <a:pPr>
              <a:buSzPct val="75000"/>
              <a:buFont typeface="Wingdings" pitchFamily="2" charset="2"/>
              <a:buNone/>
            </a:pPr>
            <a:endParaRPr lang="en-US" sz="2000">
              <a:solidFill>
                <a:schemeClr val="folHlink"/>
              </a:solidFill>
            </a:endParaRPr>
          </a:p>
          <a:p>
            <a:pPr lvl="1">
              <a:lnSpc>
                <a:spcPct val="20000"/>
              </a:lnSpc>
              <a:buSzTx/>
              <a:buFont typeface="Wingdings" pitchFamily="2" charset="2"/>
              <a:buNone/>
            </a:pPr>
            <a:endParaRPr lang="en-US" sz="2400">
              <a:solidFill>
                <a:schemeClr val="folHlink"/>
              </a:solidFill>
            </a:endParaRPr>
          </a:p>
        </p:txBody>
      </p:sp>
      <p:sp>
        <p:nvSpPr>
          <p:cNvPr id="96260" name="Text Box 4"/>
          <p:cNvSpPr txBox="1">
            <a:spLocks noChangeArrowheads="1"/>
          </p:cNvSpPr>
          <p:nvPr/>
        </p:nvSpPr>
        <p:spPr bwMode="auto">
          <a:xfrm>
            <a:off x="6705600" y="1066800"/>
            <a:ext cx="2133600" cy="1828800"/>
          </a:xfrm>
          <a:prstGeom prst="rect">
            <a:avLst/>
          </a:prstGeom>
          <a:noFill/>
          <a:ln w="9525">
            <a:noFill/>
            <a:miter lim="800000"/>
            <a:headEnd/>
            <a:tailEnd/>
          </a:ln>
          <a:effectLst/>
        </p:spPr>
        <p:txBody>
          <a:bodyPr/>
          <a:lstStyle/>
          <a:p>
            <a:pPr eaLnBrk="0" hangingPunct="0">
              <a:spcBef>
                <a:spcPct val="50000"/>
              </a:spcBef>
            </a:pPr>
            <a:endParaRPr lang="en-US" sz="9600">
              <a:sym typeface="WP MathA" pitchFamily="2" charset="2"/>
            </a:endParaRPr>
          </a:p>
        </p:txBody>
      </p:sp>
      <p:pic>
        <p:nvPicPr>
          <p:cNvPr id="96268" name="Picture 12" descr="8"/>
          <p:cNvPicPr>
            <a:picLocks noGrp="1" noChangeAspect="1" noChangeArrowheads="1"/>
          </p:cNvPicPr>
          <p:nvPr>
            <p:ph sz="half" idx="2"/>
          </p:nvPr>
        </p:nvPicPr>
        <p:blipFill>
          <a:blip r:embed="rId4" cstate="print"/>
          <a:srcRect l="15428" t="7329" r="15428" b="14656"/>
          <a:stretch>
            <a:fillRect/>
          </a:stretch>
        </p:blipFill>
        <p:spPr>
          <a:xfrm>
            <a:off x="6858000" y="1066800"/>
            <a:ext cx="2057400" cy="1444625"/>
          </a:xfrm>
          <a:noFill/>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Consent for Rapid HIV Testing</a:t>
            </a:r>
          </a:p>
        </p:txBody>
      </p:sp>
      <p:grpSp>
        <p:nvGrpSpPr>
          <p:cNvPr id="98311" name="Group 7"/>
          <p:cNvGrpSpPr>
            <a:grpSpLocks/>
          </p:cNvGrpSpPr>
          <p:nvPr/>
        </p:nvGrpSpPr>
        <p:grpSpPr bwMode="auto">
          <a:xfrm>
            <a:off x="6934200" y="3505200"/>
            <a:ext cx="1971675" cy="1741488"/>
            <a:chOff x="4176" y="2832"/>
            <a:chExt cx="1242" cy="1097"/>
          </a:xfrm>
        </p:grpSpPr>
        <p:graphicFrame>
          <p:nvGraphicFramePr>
            <p:cNvPr id="98312" name="Object 8"/>
            <p:cNvGraphicFramePr>
              <a:graphicFrameLocks noChangeAspect="1"/>
            </p:cNvGraphicFramePr>
            <p:nvPr/>
          </p:nvGraphicFramePr>
          <p:xfrm>
            <a:off x="4176" y="2832"/>
            <a:ext cx="1242" cy="1097"/>
          </p:xfrm>
          <a:graphic>
            <a:graphicData uri="http://schemas.openxmlformats.org/presentationml/2006/ole">
              <mc:AlternateContent xmlns:mc="http://schemas.openxmlformats.org/markup-compatibility/2006">
                <mc:Choice xmlns:v="urn:schemas-microsoft-com:vml" Requires="v">
                  <p:oleObj spid="_x0000_s98314" name="Clip" r:id="rId4" imgW="3495240" imgH="3085560" progId="">
                    <p:embed/>
                  </p:oleObj>
                </mc:Choice>
                <mc:Fallback>
                  <p:oleObj name="Clip" r:id="rId4" imgW="3495240" imgH="3085560" progId="">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 y="2832"/>
                          <a:ext cx="1242" cy="10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3" name="Text Box 9"/>
            <p:cNvSpPr txBox="1">
              <a:spLocks noChangeArrowheads="1"/>
            </p:cNvSpPr>
            <p:nvPr/>
          </p:nvSpPr>
          <p:spPr bwMode="auto">
            <a:xfrm rot="-1611393">
              <a:off x="4461" y="3010"/>
              <a:ext cx="823" cy="192"/>
            </a:xfrm>
            <a:prstGeom prst="rect">
              <a:avLst/>
            </a:prstGeom>
            <a:noFill/>
            <a:ln w="9525">
              <a:noFill/>
              <a:miter lim="800000"/>
              <a:headEnd/>
              <a:tailEnd/>
            </a:ln>
            <a:effectLst/>
          </p:spPr>
          <p:txBody>
            <a:bodyPr wrap="none">
              <a:spAutoFit/>
            </a:bodyPr>
            <a:lstStyle/>
            <a:p>
              <a:pPr eaLnBrk="0" hangingPunct="0"/>
              <a:r>
                <a:rPr lang="en-US" sz="1400">
                  <a:solidFill>
                    <a:srgbClr val="000000"/>
                  </a:solidFill>
                  <a:latin typeface="Berlin Sans FB" pitchFamily="34" charset="0"/>
                </a:rPr>
                <a:t>Consent Form</a:t>
              </a:r>
            </a:p>
          </p:txBody>
        </p:sp>
        <p:sp>
          <p:nvSpPr>
            <p:cNvPr id="98314" name="Line 10"/>
            <p:cNvSpPr>
              <a:spLocks noChangeShapeType="1"/>
            </p:cNvSpPr>
            <p:nvPr/>
          </p:nvSpPr>
          <p:spPr bwMode="auto">
            <a:xfrm rot="21445702" flipV="1">
              <a:off x="4656" y="3120"/>
              <a:ext cx="432" cy="192"/>
            </a:xfrm>
            <a:prstGeom prst="line">
              <a:avLst/>
            </a:prstGeom>
            <a:noFill/>
            <a:ln w="9525">
              <a:solidFill>
                <a:srgbClr val="000000"/>
              </a:solidFill>
              <a:round/>
              <a:headEnd/>
              <a:tailEnd/>
            </a:ln>
            <a:effectLst/>
          </p:spPr>
          <p:txBody>
            <a:bodyPr/>
            <a:lstStyle/>
            <a:p>
              <a:endParaRPr lang="en-US"/>
            </a:p>
          </p:txBody>
        </p:sp>
        <p:sp>
          <p:nvSpPr>
            <p:cNvPr id="98315" name="Line 11"/>
            <p:cNvSpPr>
              <a:spLocks noChangeShapeType="1"/>
            </p:cNvSpPr>
            <p:nvPr/>
          </p:nvSpPr>
          <p:spPr bwMode="auto">
            <a:xfrm rot="21445702" flipV="1">
              <a:off x="4680" y="3184"/>
              <a:ext cx="432" cy="192"/>
            </a:xfrm>
            <a:prstGeom prst="line">
              <a:avLst/>
            </a:prstGeom>
            <a:noFill/>
            <a:ln w="9525">
              <a:solidFill>
                <a:srgbClr val="000000"/>
              </a:solidFill>
              <a:round/>
              <a:headEnd/>
              <a:tailEnd/>
            </a:ln>
            <a:effectLst/>
          </p:spPr>
          <p:txBody>
            <a:bodyPr/>
            <a:lstStyle/>
            <a:p>
              <a:endParaRPr lang="en-US"/>
            </a:p>
          </p:txBody>
        </p:sp>
        <p:sp>
          <p:nvSpPr>
            <p:cNvPr id="98316" name="Line 12"/>
            <p:cNvSpPr>
              <a:spLocks noChangeShapeType="1"/>
            </p:cNvSpPr>
            <p:nvPr/>
          </p:nvSpPr>
          <p:spPr bwMode="auto">
            <a:xfrm rot="21445702" flipV="1">
              <a:off x="4736" y="3224"/>
              <a:ext cx="432" cy="192"/>
            </a:xfrm>
            <a:prstGeom prst="line">
              <a:avLst/>
            </a:prstGeom>
            <a:noFill/>
            <a:ln w="9525">
              <a:solidFill>
                <a:srgbClr val="000000"/>
              </a:solidFill>
              <a:round/>
              <a:headEnd/>
              <a:tailEnd/>
            </a:ln>
            <a:effectLst/>
          </p:spPr>
          <p:txBody>
            <a:bodyPr/>
            <a:lstStyle/>
            <a:p>
              <a:endParaRPr lang="en-US"/>
            </a:p>
          </p:txBody>
        </p:sp>
        <p:sp>
          <p:nvSpPr>
            <p:cNvPr id="98317" name="Line 13"/>
            <p:cNvSpPr>
              <a:spLocks noChangeShapeType="1"/>
            </p:cNvSpPr>
            <p:nvPr/>
          </p:nvSpPr>
          <p:spPr bwMode="auto">
            <a:xfrm rot="21445702" flipV="1">
              <a:off x="4944" y="3408"/>
              <a:ext cx="432" cy="192"/>
            </a:xfrm>
            <a:prstGeom prst="line">
              <a:avLst/>
            </a:prstGeom>
            <a:noFill/>
            <a:ln w="9525">
              <a:solidFill>
                <a:srgbClr val="000000"/>
              </a:solidFill>
              <a:round/>
              <a:headEnd/>
              <a:tailEnd/>
            </a:ln>
            <a:effectLst/>
          </p:spPr>
          <p:txBody>
            <a:bodyPr/>
            <a:lstStyle/>
            <a:p>
              <a:endParaRPr lang="en-US"/>
            </a:p>
          </p:txBody>
        </p:sp>
        <p:sp>
          <p:nvSpPr>
            <p:cNvPr id="98318" name="Line 14"/>
            <p:cNvSpPr>
              <a:spLocks noChangeShapeType="1"/>
            </p:cNvSpPr>
            <p:nvPr/>
          </p:nvSpPr>
          <p:spPr bwMode="auto">
            <a:xfrm rot="21445702" flipV="1">
              <a:off x="4768" y="3288"/>
              <a:ext cx="432" cy="192"/>
            </a:xfrm>
            <a:prstGeom prst="line">
              <a:avLst/>
            </a:prstGeom>
            <a:noFill/>
            <a:ln w="9525">
              <a:solidFill>
                <a:srgbClr val="000000"/>
              </a:solidFill>
              <a:round/>
              <a:headEnd/>
              <a:tailEnd/>
            </a:ln>
            <a:effectLst/>
          </p:spPr>
          <p:txBody>
            <a:bodyPr/>
            <a:lstStyle/>
            <a:p>
              <a:endParaRPr lang="en-US"/>
            </a:p>
          </p:txBody>
        </p:sp>
        <p:sp>
          <p:nvSpPr>
            <p:cNvPr id="98319" name="Line 15"/>
            <p:cNvSpPr>
              <a:spLocks noChangeShapeType="1"/>
            </p:cNvSpPr>
            <p:nvPr/>
          </p:nvSpPr>
          <p:spPr bwMode="auto">
            <a:xfrm rot="21445702" flipV="1">
              <a:off x="4792" y="3360"/>
              <a:ext cx="432" cy="192"/>
            </a:xfrm>
            <a:prstGeom prst="line">
              <a:avLst/>
            </a:prstGeom>
            <a:noFill/>
            <a:ln w="9525">
              <a:solidFill>
                <a:srgbClr val="000000"/>
              </a:solidFill>
              <a:round/>
              <a:headEnd/>
              <a:tailEnd/>
            </a:ln>
            <a:effectLst/>
          </p:spPr>
          <p:txBody>
            <a:bodyPr/>
            <a:lstStyle/>
            <a:p>
              <a:endParaRPr lang="en-US"/>
            </a:p>
          </p:txBody>
        </p:sp>
      </p:grpSp>
      <p:sp>
        <p:nvSpPr>
          <p:cNvPr id="98321" name="Rectangle 17"/>
          <p:cNvSpPr>
            <a:spLocks noGrp="1" noChangeArrowheads="1"/>
          </p:cNvSpPr>
          <p:nvPr>
            <p:ph type="body" sz="half" idx="1"/>
          </p:nvPr>
        </p:nvSpPr>
        <p:spPr>
          <a:xfrm>
            <a:off x="365125" y="1279525"/>
            <a:ext cx="7635875" cy="4845050"/>
          </a:xfrm>
          <a:noFill/>
          <a:ln/>
        </p:spPr>
        <p:txBody>
          <a:bodyPr/>
          <a:lstStyle/>
          <a:p>
            <a:r>
              <a:rPr lang="en-US" sz="2800" dirty="0"/>
              <a:t>HIV testing is completely voluntary, so signing a general consent form means it is okay to test for HIV unless you say you don’t want a test.</a:t>
            </a:r>
          </a:p>
          <a:p>
            <a:pPr>
              <a:buFont typeface="Wingdings" pitchFamily="2" charset="2"/>
              <a:buNone/>
            </a:pPr>
            <a:endParaRPr lang="en-US" sz="2800" dirty="0"/>
          </a:p>
          <a:p>
            <a:endParaRPr lang="en-US" sz="2800" dirty="0"/>
          </a:p>
          <a:p>
            <a:r>
              <a:rPr lang="en-US" sz="2800" dirty="0"/>
              <a:t>However, if you do not have an HIV test  before the delivery, your baby will be tested  for HIV.</a:t>
            </a:r>
          </a:p>
          <a:p>
            <a:pPr>
              <a:buFont typeface="Wingdings" pitchFamily="2" charset="2"/>
              <a:buNone/>
            </a:pPr>
            <a:endParaRPr lang="en-US" sz="2800" dirty="0"/>
          </a:p>
          <a:p>
            <a:endParaRPr lang="en-US" sz="2800" dirty="0"/>
          </a:p>
          <a:p>
            <a:r>
              <a:rPr lang="en-US" sz="2800" dirty="0"/>
              <a:t>Let’s read through the form together and ask me any questions you have before you sign it.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Your Rapid HIV Test was Negative</a:t>
            </a:r>
          </a:p>
        </p:txBody>
      </p:sp>
      <p:sp>
        <p:nvSpPr>
          <p:cNvPr id="167939" name="Rectangle 3"/>
          <p:cNvSpPr>
            <a:spLocks noGrp="1" noChangeArrowheads="1"/>
          </p:cNvSpPr>
          <p:nvPr>
            <p:ph type="body" sz="half" idx="1"/>
          </p:nvPr>
        </p:nvSpPr>
        <p:spPr>
          <a:xfrm>
            <a:off x="381000" y="2012950"/>
            <a:ext cx="6672263" cy="4845050"/>
          </a:xfrm>
          <a:noFill/>
          <a:ln/>
        </p:spPr>
        <p:txBody>
          <a:bodyPr/>
          <a:lstStyle/>
          <a:p>
            <a:pPr>
              <a:lnSpc>
                <a:spcPct val="85000"/>
              </a:lnSpc>
              <a:spcBef>
                <a:spcPct val="35000"/>
              </a:spcBef>
            </a:pPr>
            <a:r>
              <a:rPr lang="en-US"/>
              <a:t>Your HIV test came back </a:t>
            </a:r>
            <a:r>
              <a:rPr lang="en-US">
                <a:solidFill>
                  <a:schemeClr val="folHlink"/>
                </a:solidFill>
              </a:rPr>
              <a:t>negative</a:t>
            </a:r>
            <a:r>
              <a:rPr lang="en-US"/>
              <a:t>, which means there is no sign of HIV infection at this time.</a:t>
            </a:r>
          </a:p>
          <a:p>
            <a:pPr>
              <a:lnSpc>
                <a:spcPct val="85000"/>
              </a:lnSpc>
              <a:spcBef>
                <a:spcPct val="35000"/>
              </a:spcBef>
            </a:pPr>
            <a:endParaRPr lang="en-US"/>
          </a:p>
          <a:p>
            <a:pPr>
              <a:lnSpc>
                <a:spcPct val="85000"/>
              </a:lnSpc>
              <a:spcBef>
                <a:spcPct val="35000"/>
              </a:spcBef>
            </a:pPr>
            <a:endParaRPr lang="en-US"/>
          </a:p>
          <a:p>
            <a:pPr>
              <a:lnSpc>
                <a:spcPct val="85000"/>
              </a:lnSpc>
              <a:spcBef>
                <a:spcPct val="35000"/>
              </a:spcBef>
            </a:pPr>
            <a:endParaRPr lang="en-US"/>
          </a:p>
          <a:p>
            <a:pPr>
              <a:lnSpc>
                <a:spcPct val="85000"/>
              </a:lnSpc>
              <a:spcBef>
                <a:spcPct val="35000"/>
              </a:spcBef>
            </a:pPr>
            <a:endParaRPr lang="en-US"/>
          </a:p>
          <a:p>
            <a:pPr>
              <a:lnSpc>
                <a:spcPct val="85000"/>
              </a:lnSpc>
              <a:spcBef>
                <a:spcPct val="35000"/>
              </a:spcBef>
            </a:pPr>
            <a:r>
              <a:rPr lang="en-US"/>
              <a:t>Do you have any questions for me?</a:t>
            </a:r>
          </a:p>
          <a:p>
            <a:pPr lvl="1">
              <a:lnSpc>
                <a:spcPct val="85000"/>
              </a:lnSpc>
              <a:spcBef>
                <a:spcPct val="35000"/>
              </a:spcBef>
              <a:buFont typeface="Wingdings" pitchFamily="2" charset="2"/>
              <a:buBlip>
                <a:blip r:embed="rId3"/>
              </a:buBlip>
            </a:pPr>
            <a:endParaRPr lang="en-US" sz="3200"/>
          </a:p>
        </p:txBody>
      </p:sp>
      <p:sp>
        <p:nvSpPr>
          <p:cNvPr id="167940" name="Rectangle 4"/>
          <p:cNvSpPr>
            <a:spLocks noChangeArrowheads="1"/>
          </p:cNvSpPr>
          <p:nvPr/>
        </p:nvSpPr>
        <p:spPr bwMode="auto">
          <a:xfrm>
            <a:off x="0" y="3048000"/>
            <a:ext cx="9144000" cy="0"/>
          </a:xfrm>
          <a:prstGeom prst="rect">
            <a:avLst/>
          </a:prstGeom>
          <a:noFill/>
          <a:ln w="9525">
            <a:noFill/>
            <a:miter lim="800000"/>
            <a:headEnd/>
            <a:tailEnd/>
          </a:ln>
          <a:effectLst/>
        </p:spPr>
        <p:txBody>
          <a:bodyPr wrap="none" anchor="ctr">
            <a:spAutoFit/>
          </a:bodyPr>
          <a:lstStyle/>
          <a:p>
            <a:endParaRPr lang="en-US"/>
          </a:p>
        </p:txBody>
      </p:sp>
      <p:grpSp>
        <p:nvGrpSpPr>
          <p:cNvPr id="167941" name="Group 5"/>
          <p:cNvGrpSpPr>
            <a:grpSpLocks/>
          </p:cNvGrpSpPr>
          <p:nvPr/>
        </p:nvGrpSpPr>
        <p:grpSpPr bwMode="auto">
          <a:xfrm>
            <a:off x="6934200" y="2667000"/>
            <a:ext cx="1763713" cy="2459038"/>
            <a:chOff x="4240" y="1440"/>
            <a:chExt cx="1111" cy="1549"/>
          </a:xfrm>
        </p:grpSpPr>
        <p:pic>
          <p:nvPicPr>
            <p:cNvPr id="167942" name="Picture 6" descr="ilrfrtig[1]"/>
            <p:cNvPicPr>
              <a:picLocks noChangeAspect="1" noChangeArrowheads="1"/>
            </p:cNvPicPr>
            <p:nvPr/>
          </p:nvPicPr>
          <p:blipFill>
            <a:blip r:embed="rId4" cstate="print"/>
            <a:srcRect/>
            <a:stretch>
              <a:fillRect/>
            </a:stretch>
          </p:blipFill>
          <p:spPr bwMode="auto">
            <a:xfrm>
              <a:off x="4240" y="1440"/>
              <a:ext cx="1111" cy="1248"/>
            </a:xfrm>
            <a:prstGeom prst="rect">
              <a:avLst/>
            </a:prstGeom>
            <a:noFill/>
            <a:ln/>
            <a:effectLst/>
          </p:spPr>
        </p:pic>
        <p:pic>
          <p:nvPicPr>
            <p:cNvPr id="167943" name="Picture 7" descr="3g3my0aj[1]"/>
            <p:cNvPicPr>
              <a:picLocks noChangeAspect="1" noChangeArrowheads="1"/>
            </p:cNvPicPr>
            <p:nvPr/>
          </p:nvPicPr>
          <p:blipFill>
            <a:blip r:embed="rId5" cstate="print"/>
            <a:srcRect l="46297"/>
            <a:stretch>
              <a:fillRect/>
            </a:stretch>
          </p:blipFill>
          <p:spPr bwMode="auto">
            <a:xfrm>
              <a:off x="4650" y="2112"/>
              <a:ext cx="438" cy="877"/>
            </a:xfrm>
            <a:prstGeom prst="rect">
              <a:avLst/>
            </a:prstGeom>
            <a:noFill/>
            <a:ln>
              <a:noFill/>
            </a:ln>
            <a:effectLst/>
          </p:spPr>
        </p:pic>
        <p:sp>
          <p:nvSpPr>
            <p:cNvPr id="167944" name="Line 8"/>
            <p:cNvSpPr>
              <a:spLocks noChangeShapeType="1"/>
            </p:cNvSpPr>
            <p:nvPr/>
          </p:nvSpPr>
          <p:spPr bwMode="auto">
            <a:xfrm>
              <a:off x="4800" y="2736"/>
              <a:ext cx="144" cy="0"/>
            </a:xfrm>
            <a:prstGeom prst="line">
              <a:avLst/>
            </a:prstGeom>
            <a:noFill/>
            <a:ln w="76200">
              <a:solidFill>
                <a:srgbClr val="000000"/>
              </a:solidFill>
              <a:round/>
              <a:headEnd/>
              <a:tailEnd/>
            </a:ln>
            <a:effectLst/>
          </p:spPr>
          <p:txBody>
            <a:bodyPr/>
            <a:lstStyle/>
            <a:p>
              <a:endParaRPr lang="en-US"/>
            </a:p>
          </p:txBody>
        </p:sp>
      </p:grpSp>
    </p:spTree>
  </p:cSld>
  <p:clrMapOvr>
    <a:masterClrMapping/>
  </p:clrMapOvr>
  <p:transition/>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2824</TotalTime>
  <Words>1854</Words>
  <Application>Microsoft Office PowerPoint</Application>
  <PresentationFormat>On-screen Show (4:3)</PresentationFormat>
  <Paragraphs>176</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Arial Narrow</vt:lpstr>
      <vt:lpstr>Berlin Sans FB</vt:lpstr>
      <vt:lpstr>Tahoma</vt:lpstr>
      <vt:lpstr>Wingdings</vt:lpstr>
      <vt:lpstr>Textured</vt:lpstr>
      <vt:lpstr>Clip</vt:lpstr>
      <vt:lpstr>Labor and Delivery  Rapid HIV Test Counseling </vt:lpstr>
      <vt:lpstr>Important Information about Pregnancy and HIV</vt:lpstr>
      <vt:lpstr>Illinois Has an Important Law . . .</vt:lpstr>
      <vt:lpstr>Benefits of Doing a Rapid HIV Test</vt:lpstr>
      <vt:lpstr>Risk of Transmitting HIV to a Newborn</vt:lpstr>
      <vt:lpstr>Rapid HIV Testing Procedures</vt:lpstr>
      <vt:lpstr>Understanding Rapid HIV Test Results</vt:lpstr>
      <vt:lpstr>Consent for Rapid HIV Testing</vt:lpstr>
      <vt:lpstr>Your Rapid HIV Test was Negative</vt:lpstr>
      <vt:lpstr>For the Future . . .</vt:lpstr>
      <vt:lpstr>Your Rapid HIV Test was Preliminarily Positive</vt:lpstr>
      <vt:lpstr>Starting Medicine to Protect Your Baby</vt:lpstr>
      <vt:lpstr>Until We Have Your Confirmatory Test Result</vt:lpstr>
      <vt:lpstr>Coping with a Preliminary Test Result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Mother Infant Rapid Intervention at Delivery</dc:title>
  <dc:creator>Michele Robey</dc:creator>
  <cp:lastModifiedBy>Ayala, Laurie</cp:lastModifiedBy>
  <cp:revision>56</cp:revision>
  <dcterms:created xsi:type="dcterms:W3CDTF">2002-10-26T02:27:16Z</dcterms:created>
  <dcterms:modified xsi:type="dcterms:W3CDTF">2022-11-10T18:17:34Z</dcterms:modified>
</cp:coreProperties>
</file>